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64" r:id="rId3"/>
    <p:sldId id="257" r:id="rId4"/>
    <p:sldId id="258" r:id="rId5"/>
    <p:sldId id="266" r:id="rId6"/>
    <p:sldId id="265" r:id="rId7"/>
    <p:sldId id="260" r:id="rId8"/>
    <p:sldId id="261" r:id="rId9"/>
    <p:sldId id="26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3893" autoAdjust="0"/>
  </p:normalViewPr>
  <p:slideViewPr>
    <p:cSldViewPr snapToGrid="0">
      <p:cViewPr varScale="1">
        <p:scale>
          <a:sx n="62" d="100"/>
          <a:sy n="62" d="100"/>
        </p:scale>
        <p:origin x="102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27F565-5F05-4B44-AFC8-6E1E6952942E}" type="datetimeFigureOut">
              <a:rPr lang="en-GB" smtClean="0"/>
              <a:t>25/02/2013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882807-4FFA-4C01-B63C-E908317E74E9}" type="slidenum">
              <a:rPr lang="en-GB" smtClean="0"/>
              <a:t>‹#›</a:t>
            </a:fld>
            <a:endParaRPr lang="en-GB"/>
          </a:p>
        </p:txBody>
      </p:sp>
    </p:spTree>
    <p:extLst>
      <p:ext uri="{BB962C8B-B14F-4D97-AF65-F5344CB8AC3E}">
        <p14:creationId xmlns:p14="http://schemas.microsoft.com/office/powerpoint/2010/main" val="108232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882807-4FFA-4C01-B63C-E908317E74E9}" type="slidenum">
              <a:rPr lang="en-GB" smtClean="0"/>
              <a:t>3</a:t>
            </a:fld>
            <a:endParaRPr lang="en-GB"/>
          </a:p>
        </p:txBody>
      </p:sp>
    </p:spTree>
    <p:extLst>
      <p:ext uri="{BB962C8B-B14F-4D97-AF65-F5344CB8AC3E}">
        <p14:creationId xmlns:p14="http://schemas.microsoft.com/office/powerpoint/2010/main" val="2983026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My theory – the transition is not isolated to the consumer alone, but the service contract between the consumer and the supplier.</a:t>
            </a:r>
          </a:p>
          <a:p>
            <a:endParaRPr lang="en-GB" dirty="0" smtClean="0"/>
          </a:p>
          <a:p>
            <a:r>
              <a:rPr lang="en-GB" dirty="0" smtClean="0"/>
              <a:t>Optimization of their needs. Which will indicate the actions participants will take to maximize the objective (Obviously this isn’t so in reality, but gives a fair indication of the possibility for sustainability in regards to change or non-change). Here it is argued that sustainability is not possible if a participant is involved in service at below a threshold lower than the optimum for longer than an given period (which should vary between groups).</a:t>
            </a:r>
          </a:p>
          <a:p>
            <a:endParaRPr lang="en-GB" dirty="0" smtClean="0"/>
          </a:p>
          <a:p>
            <a:r>
              <a:rPr lang="en-GB" dirty="0" smtClean="0"/>
              <a:t>will be based on the sustainability of consumer livelihoods (explain) and supplier objectives</a:t>
            </a:r>
          </a:p>
          <a:p>
            <a:endParaRPr lang="en-GB" dirty="0"/>
          </a:p>
        </p:txBody>
      </p:sp>
      <p:sp>
        <p:nvSpPr>
          <p:cNvPr id="4" name="Slide Number Placeholder 3"/>
          <p:cNvSpPr>
            <a:spLocks noGrp="1"/>
          </p:cNvSpPr>
          <p:nvPr>
            <p:ph type="sldNum" sz="quarter" idx="10"/>
          </p:nvPr>
        </p:nvSpPr>
        <p:spPr/>
        <p:txBody>
          <a:bodyPr/>
          <a:lstStyle/>
          <a:p>
            <a:fld id="{28882807-4FFA-4C01-B63C-E908317E74E9}" type="slidenum">
              <a:rPr lang="en-GB" smtClean="0"/>
              <a:t>4</a:t>
            </a:fld>
            <a:endParaRPr lang="en-GB"/>
          </a:p>
        </p:txBody>
      </p:sp>
    </p:spTree>
    <p:extLst>
      <p:ext uri="{BB962C8B-B14F-4D97-AF65-F5344CB8AC3E}">
        <p14:creationId xmlns:p14="http://schemas.microsoft.com/office/powerpoint/2010/main" val="29508795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Understanding the nature of the interaction between their endogenous and exogenous energy service adoption factors will explain the feasibility of that transition.</a:t>
            </a:r>
            <a:endParaRPr lang="en-GB" dirty="0"/>
          </a:p>
        </p:txBody>
      </p:sp>
      <p:sp>
        <p:nvSpPr>
          <p:cNvPr id="4" name="Slide Number Placeholder 3"/>
          <p:cNvSpPr>
            <a:spLocks noGrp="1"/>
          </p:cNvSpPr>
          <p:nvPr>
            <p:ph type="sldNum" sz="quarter" idx="10"/>
          </p:nvPr>
        </p:nvSpPr>
        <p:spPr/>
        <p:txBody>
          <a:bodyPr/>
          <a:lstStyle/>
          <a:p>
            <a:fld id="{28882807-4FFA-4C01-B63C-E908317E74E9}" type="slidenum">
              <a:rPr lang="en-GB" smtClean="0"/>
              <a:t>5</a:t>
            </a:fld>
            <a:endParaRPr lang="en-GB"/>
          </a:p>
        </p:txBody>
      </p:sp>
    </p:spTree>
    <p:extLst>
      <p:ext uri="{BB962C8B-B14F-4D97-AF65-F5344CB8AC3E}">
        <p14:creationId xmlns:p14="http://schemas.microsoft.com/office/powerpoint/2010/main" val="2836503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reality all factors have at some point been identified as being relevant to consumer and supplier behaviour. For the study not all these could be applied. The most relevant endogenous factors (chosen with regards to their relevance to exogenous factors) were used to categorize consumer and producer groups alike, within the limits of data availability. Whilst the exogenous factors will be used to assess consumer decision analysis within these groups, with factors chosen dependent on their importance from empirical evidence.</a:t>
            </a:r>
          </a:p>
          <a:p>
            <a:endParaRPr lang="en-GB" dirty="0" smtClean="0"/>
          </a:p>
          <a:p>
            <a:r>
              <a:rPr lang="en-GB" dirty="0" smtClean="0"/>
              <a:t>Use of AHP not attempting to predict the change, but to show the feasibility of a change (which – for example – can be achieved if the appropriate level of information is provided to consumers and suppliers).</a:t>
            </a:r>
          </a:p>
          <a:p>
            <a:endParaRPr lang="en-GB" dirty="0"/>
          </a:p>
        </p:txBody>
      </p:sp>
      <p:sp>
        <p:nvSpPr>
          <p:cNvPr id="4" name="Slide Number Placeholder 3"/>
          <p:cNvSpPr>
            <a:spLocks noGrp="1"/>
          </p:cNvSpPr>
          <p:nvPr>
            <p:ph type="sldNum" sz="quarter" idx="10"/>
          </p:nvPr>
        </p:nvSpPr>
        <p:spPr/>
        <p:txBody>
          <a:bodyPr/>
          <a:lstStyle/>
          <a:p>
            <a:fld id="{28882807-4FFA-4C01-B63C-E908317E74E9}" type="slidenum">
              <a:rPr lang="en-GB" smtClean="0"/>
              <a:t>6</a:t>
            </a:fld>
            <a:endParaRPr lang="en-GB"/>
          </a:p>
        </p:txBody>
      </p:sp>
    </p:spTree>
    <p:extLst>
      <p:ext uri="{BB962C8B-B14F-4D97-AF65-F5344CB8AC3E}">
        <p14:creationId xmlns:p14="http://schemas.microsoft.com/office/powerpoint/2010/main" val="5336484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431800" y="1484314"/>
            <a:ext cx="11328400" cy="1368425"/>
          </a:xfrm>
        </p:spPr>
        <p:txBody>
          <a:bodyPr/>
          <a:lstStyle>
            <a:lvl1pPr>
              <a:defRPr/>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431800" y="3068638"/>
            <a:ext cx="11328400" cy="3097212"/>
          </a:xfrm>
        </p:spPr>
        <p:txBody>
          <a:bodyPr/>
          <a:lstStyle>
            <a:lvl1pPr marL="0" indent="0">
              <a:buFontTx/>
              <a:buNone/>
              <a:defRPr/>
            </a:lvl1pPr>
          </a:lstStyle>
          <a:p>
            <a:pPr lvl="0"/>
            <a:r>
              <a:rPr lang="en-US" noProof="0" smtClean="0"/>
              <a:t>Click to edit Master subtitle style</a:t>
            </a:r>
          </a:p>
        </p:txBody>
      </p:sp>
      <p:pic>
        <p:nvPicPr>
          <p:cNvPr id="4104" name="Picture 8" descr="Black10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1295400"/>
          </a:xfrm>
          <a:prstGeom prst="rect">
            <a:avLst/>
          </a:prstGeom>
          <a:noFill/>
          <a:extLst>
            <a:ext uri="{909E8E84-426E-40DD-AFC4-6F175D3DCCD1}">
              <a14:hiddenFill xmlns:a14="http://schemas.microsoft.com/office/drawing/2010/main">
                <a:solidFill>
                  <a:srgbClr val="FFFFFF"/>
                </a:solidFill>
              </a14:hiddenFill>
            </a:ext>
          </a:extLst>
        </p:spPr>
      </p:pic>
      <p:sp>
        <p:nvSpPr>
          <p:cNvPr id="4105" name="Rectangle 9"/>
          <p:cNvSpPr>
            <a:spLocks noGrp="1" noChangeArrowheads="1"/>
          </p:cNvSpPr>
          <p:nvPr>
            <p:ph type="ftr" sz="quarter" idx="3"/>
          </p:nvPr>
        </p:nvSpPr>
        <p:spPr bwMode="auto">
          <a:xfrm>
            <a:off x="431800" y="6245225"/>
            <a:ext cx="113284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a:defRPr sz="1400"/>
            </a:lvl1pPr>
          </a:lstStyle>
          <a:p>
            <a:endParaRPr lang="en-GB"/>
          </a:p>
        </p:txBody>
      </p:sp>
    </p:spTree>
    <p:extLst>
      <p:ext uri="{BB962C8B-B14F-4D97-AF65-F5344CB8AC3E}">
        <p14:creationId xmlns:p14="http://schemas.microsoft.com/office/powerpoint/2010/main" val="23987609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A2560D8B-67A7-43E7-9781-F1555AD84A6C}" type="slidenum">
              <a:rPr lang="en-GB" smtClean="0"/>
              <a:t>‹#›</a:t>
            </a:fld>
            <a:endParaRPr lang="en-GB"/>
          </a:p>
        </p:txBody>
      </p:sp>
    </p:spTree>
    <p:extLst>
      <p:ext uri="{BB962C8B-B14F-4D97-AF65-F5344CB8AC3E}">
        <p14:creationId xmlns:p14="http://schemas.microsoft.com/office/powerpoint/2010/main" val="1646642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30218" y="908050"/>
            <a:ext cx="2829983"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40267" y="908050"/>
            <a:ext cx="8286751"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A2560D8B-67A7-43E7-9781-F1555AD84A6C}" type="slidenum">
              <a:rPr lang="en-GB" smtClean="0"/>
              <a:t>‹#›</a:t>
            </a:fld>
            <a:endParaRPr lang="en-GB"/>
          </a:p>
        </p:txBody>
      </p:sp>
    </p:spTree>
    <p:extLst>
      <p:ext uri="{BB962C8B-B14F-4D97-AF65-F5344CB8AC3E}">
        <p14:creationId xmlns:p14="http://schemas.microsoft.com/office/powerpoint/2010/main" val="873268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A2560D8B-67A7-43E7-9781-F1555AD84A6C}" type="slidenum">
              <a:rPr lang="en-GB" smtClean="0"/>
              <a:t>‹#›</a:t>
            </a:fld>
            <a:endParaRPr lang="en-GB"/>
          </a:p>
        </p:txBody>
      </p:sp>
    </p:spTree>
    <p:extLst>
      <p:ext uri="{BB962C8B-B14F-4D97-AF65-F5344CB8AC3E}">
        <p14:creationId xmlns:p14="http://schemas.microsoft.com/office/powerpoint/2010/main" val="20252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A2560D8B-67A7-43E7-9781-F1555AD84A6C}" type="slidenum">
              <a:rPr lang="en-GB" smtClean="0"/>
              <a:t>‹#›</a:t>
            </a:fld>
            <a:endParaRPr lang="en-GB"/>
          </a:p>
        </p:txBody>
      </p:sp>
    </p:spTree>
    <p:extLst>
      <p:ext uri="{BB962C8B-B14F-4D97-AF65-F5344CB8AC3E}">
        <p14:creationId xmlns:p14="http://schemas.microsoft.com/office/powerpoint/2010/main" val="493700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40267" y="2708276"/>
            <a:ext cx="5558367" cy="345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201834" y="2708276"/>
            <a:ext cx="5558367" cy="345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A2560D8B-67A7-43E7-9781-F1555AD84A6C}" type="slidenum">
              <a:rPr lang="en-GB" smtClean="0"/>
              <a:t>‹#›</a:t>
            </a:fld>
            <a:endParaRPr lang="en-GB"/>
          </a:p>
        </p:txBody>
      </p:sp>
    </p:spTree>
    <p:extLst>
      <p:ext uri="{BB962C8B-B14F-4D97-AF65-F5344CB8AC3E}">
        <p14:creationId xmlns:p14="http://schemas.microsoft.com/office/powerpoint/2010/main" val="24040342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0"/>
          </p:nvPr>
        </p:nvSpPr>
        <p:spPr/>
        <p:txBody>
          <a:bodyPr/>
          <a:lstStyle>
            <a:lvl1pPr>
              <a:defRPr/>
            </a:lvl1pPr>
          </a:lstStyle>
          <a:p>
            <a:fld id="{A2560D8B-67A7-43E7-9781-F1555AD84A6C}" type="slidenum">
              <a:rPr lang="en-GB" smtClean="0"/>
              <a:t>‹#›</a:t>
            </a:fld>
            <a:endParaRPr lang="en-GB"/>
          </a:p>
        </p:txBody>
      </p:sp>
    </p:spTree>
    <p:extLst>
      <p:ext uri="{BB962C8B-B14F-4D97-AF65-F5344CB8AC3E}">
        <p14:creationId xmlns:p14="http://schemas.microsoft.com/office/powerpoint/2010/main" val="3023209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A2560D8B-67A7-43E7-9781-F1555AD84A6C}" type="slidenum">
              <a:rPr lang="en-GB" smtClean="0"/>
              <a:t>‹#›</a:t>
            </a:fld>
            <a:endParaRPr lang="en-GB"/>
          </a:p>
        </p:txBody>
      </p:sp>
    </p:spTree>
    <p:extLst>
      <p:ext uri="{BB962C8B-B14F-4D97-AF65-F5344CB8AC3E}">
        <p14:creationId xmlns:p14="http://schemas.microsoft.com/office/powerpoint/2010/main" val="208219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A2560D8B-67A7-43E7-9781-F1555AD84A6C}" type="slidenum">
              <a:rPr lang="en-GB" smtClean="0"/>
              <a:t>‹#›</a:t>
            </a:fld>
            <a:endParaRPr lang="en-GB"/>
          </a:p>
        </p:txBody>
      </p:sp>
    </p:spTree>
    <p:extLst>
      <p:ext uri="{BB962C8B-B14F-4D97-AF65-F5344CB8AC3E}">
        <p14:creationId xmlns:p14="http://schemas.microsoft.com/office/powerpoint/2010/main" val="3101168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A2560D8B-67A7-43E7-9781-F1555AD84A6C}" type="slidenum">
              <a:rPr lang="en-GB" smtClean="0"/>
              <a:t>‹#›</a:t>
            </a:fld>
            <a:endParaRPr lang="en-GB"/>
          </a:p>
        </p:txBody>
      </p:sp>
    </p:spTree>
    <p:extLst>
      <p:ext uri="{BB962C8B-B14F-4D97-AF65-F5344CB8AC3E}">
        <p14:creationId xmlns:p14="http://schemas.microsoft.com/office/powerpoint/2010/main" val="508514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A2560D8B-67A7-43E7-9781-F1555AD84A6C}" type="slidenum">
              <a:rPr lang="en-GB" smtClean="0"/>
              <a:t>‹#›</a:t>
            </a:fld>
            <a:endParaRPr lang="en-GB"/>
          </a:p>
        </p:txBody>
      </p:sp>
    </p:spTree>
    <p:extLst>
      <p:ext uri="{BB962C8B-B14F-4D97-AF65-F5344CB8AC3E}">
        <p14:creationId xmlns:p14="http://schemas.microsoft.com/office/powerpoint/2010/main" val="29490021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40267" y="908050"/>
            <a:ext cx="11319933" cy="129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440267" y="2708276"/>
            <a:ext cx="11319933" cy="3457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3078" name="Rectangle 6"/>
          <p:cNvSpPr>
            <a:spLocks noGrp="1" noChangeArrowheads="1"/>
          </p:cNvSpPr>
          <p:nvPr>
            <p:ph type="sldNum" sz="quarter" idx="4"/>
          </p:nvPr>
        </p:nvSpPr>
        <p:spPr bwMode="auto">
          <a:xfrm>
            <a:off x="10416117" y="6337300"/>
            <a:ext cx="1344083"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A2560D8B-67A7-43E7-9781-F1555AD84A6C}" type="slidenum">
              <a:rPr lang="en-GB" smtClean="0"/>
              <a:t>‹#›</a:t>
            </a:fld>
            <a:endParaRPr lang="en-GB"/>
          </a:p>
        </p:txBody>
      </p:sp>
      <p:pic>
        <p:nvPicPr>
          <p:cNvPr id="3084" name="Picture 12" descr="Black102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2192000" cy="514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51174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3000" b="1" kern="1200">
          <a:solidFill>
            <a:schemeClr val="tx2"/>
          </a:solidFill>
          <a:latin typeface="+mj-lt"/>
          <a:ea typeface="+mj-ea"/>
          <a:cs typeface="+mj-cs"/>
        </a:defRPr>
      </a:lvl1pPr>
      <a:lvl2pPr algn="l" rtl="0" eaLnBrk="1" fontAlgn="base" hangingPunct="1">
        <a:spcBef>
          <a:spcPct val="0"/>
        </a:spcBef>
        <a:spcAft>
          <a:spcPct val="0"/>
        </a:spcAft>
        <a:defRPr sz="3000" b="1">
          <a:solidFill>
            <a:schemeClr val="tx2"/>
          </a:solidFill>
          <a:latin typeface="Arial" panose="020B0604020202020204" pitchFamily="34" charset="0"/>
        </a:defRPr>
      </a:lvl2pPr>
      <a:lvl3pPr algn="l" rtl="0" eaLnBrk="1" fontAlgn="base" hangingPunct="1">
        <a:spcBef>
          <a:spcPct val="0"/>
        </a:spcBef>
        <a:spcAft>
          <a:spcPct val="0"/>
        </a:spcAft>
        <a:defRPr sz="3000" b="1">
          <a:solidFill>
            <a:schemeClr val="tx2"/>
          </a:solidFill>
          <a:latin typeface="Arial" panose="020B0604020202020204" pitchFamily="34" charset="0"/>
        </a:defRPr>
      </a:lvl3pPr>
      <a:lvl4pPr algn="l" rtl="0" eaLnBrk="1" fontAlgn="base" hangingPunct="1">
        <a:spcBef>
          <a:spcPct val="0"/>
        </a:spcBef>
        <a:spcAft>
          <a:spcPct val="0"/>
        </a:spcAft>
        <a:defRPr sz="3000" b="1">
          <a:solidFill>
            <a:schemeClr val="tx2"/>
          </a:solidFill>
          <a:latin typeface="Arial" panose="020B0604020202020204" pitchFamily="34" charset="0"/>
        </a:defRPr>
      </a:lvl4pPr>
      <a:lvl5pPr algn="l" rtl="0" eaLnBrk="1" fontAlgn="base" hangingPunct="1">
        <a:spcBef>
          <a:spcPct val="0"/>
        </a:spcBef>
        <a:spcAft>
          <a:spcPct val="0"/>
        </a:spcAft>
        <a:defRPr sz="3000" b="1">
          <a:solidFill>
            <a:schemeClr val="tx2"/>
          </a:solidFill>
          <a:latin typeface="Arial" panose="020B0604020202020204" pitchFamily="34" charset="0"/>
        </a:defRPr>
      </a:lvl5pPr>
      <a:lvl6pPr marL="457200" algn="l" rtl="0" eaLnBrk="1" fontAlgn="base" hangingPunct="1">
        <a:spcBef>
          <a:spcPct val="0"/>
        </a:spcBef>
        <a:spcAft>
          <a:spcPct val="0"/>
        </a:spcAft>
        <a:defRPr sz="3000" b="1">
          <a:solidFill>
            <a:schemeClr val="tx2"/>
          </a:solidFill>
          <a:latin typeface="Arial" panose="020B0604020202020204" pitchFamily="34" charset="0"/>
        </a:defRPr>
      </a:lvl6pPr>
      <a:lvl7pPr marL="914400" algn="l" rtl="0" eaLnBrk="1" fontAlgn="base" hangingPunct="1">
        <a:spcBef>
          <a:spcPct val="0"/>
        </a:spcBef>
        <a:spcAft>
          <a:spcPct val="0"/>
        </a:spcAft>
        <a:defRPr sz="3000" b="1">
          <a:solidFill>
            <a:schemeClr val="tx2"/>
          </a:solidFill>
          <a:latin typeface="Arial" panose="020B0604020202020204" pitchFamily="34" charset="0"/>
        </a:defRPr>
      </a:lvl7pPr>
      <a:lvl8pPr marL="1371600" algn="l" rtl="0" eaLnBrk="1" fontAlgn="base" hangingPunct="1">
        <a:spcBef>
          <a:spcPct val="0"/>
        </a:spcBef>
        <a:spcAft>
          <a:spcPct val="0"/>
        </a:spcAft>
        <a:defRPr sz="3000" b="1">
          <a:solidFill>
            <a:schemeClr val="tx2"/>
          </a:solidFill>
          <a:latin typeface="Arial" panose="020B0604020202020204" pitchFamily="34" charset="0"/>
        </a:defRPr>
      </a:lvl8pPr>
      <a:lvl9pPr marL="1828800" algn="l" rtl="0" eaLnBrk="1" fontAlgn="base" hangingPunct="1">
        <a:spcBef>
          <a:spcPct val="0"/>
        </a:spcBef>
        <a:spcAft>
          <a:spcPct val="0"/>
        </a:spcAft>
        <a:defRPr sz="3000" b="1">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28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800" y="2744788"/>
            <a:ext cx="11328400" cy="1368425"/>
          </a:xfrm>
        </p:spPr>
        <p:txBody>
          <a:bodyPr>
            <a:normAutofit/>
          </a:bodyPr>
          <a:lstStyle/>
          <a:p>
            <a:pPr algn="ctr"/>
            <a:r>
              <a:rPr lang="en-GB" sz="4000" b="1" dirty="0" smtClean="0"/>
              <a:t>Bridging the Macro and the Micro: </a:t>
            </a:r>
            <a:r>
              <a:rPr lang="en-GB" sz="2800" b="1" dirty="0" smtClean="0"/>
              <a:t>Integrating Empirical Realities with Scenario Analysis</a:t>
            </a:r>
            <a:endParaRPr lang="en-GB" sz="2800" b="1" dirty="0"/>
          </a:p>
        </p:txBody>
      </p:sp>
      <p:sp>
        <p:nvSpPr>
          <p:cNvPr id="3" name="Subtitle 2"/>
          <p:cNvSpPr>
            <a:spLocks noGrp="1"/>
          </p:cNvSpPr>
          <p:nvPr>
            <p:ph type="subTitle" idx="1"/>
          </p:nvPr>
        </p:nvSpPr>
        <p:spPr>
          <a:xfrm>
            <a:off x="431800" y="4675188"/>
            <a:ext cx="11212513" cy="1282700"/>
          </a:xfrm>
        </p:spPr>
        <p:txBody>
          <a:bodyPr/>
          <a:lstStyle/>
          <a:p>
            <a:pPr algn="ctr"/>
            <a:r>
              <a:rPr lang="en-GB" b="1" dirty="0" err="1" smtClean="0"/>
              <a:t>Elusiyan</a:t>
            </a:r>
            <a:r>
              <a:rPr lang="en-GB" b="1" dirty="0" smtClean="0"/>
              <a:t> Eludoyin</a:t>
            </a:r>
          </a:p>
          <a:p>
            <a:pPr algn="ctr"/>
            <a:r>
              <a:rPr lang="en-GB" dirty="0" smtClean="0"/>
              <a:t>Doctoral Researcher</a:t>
            </a:r>
          </a:p>
          <a:p>
            <a:pPr algn="ctr"/>
            <a:r>
              <a:rPr lang="en-GB" dirty="0" smtClean="0"/>
              <a:t>UCL Energy Institute</a:t>
            </a:r>
            <a:endParaRPr lang="en-GB" dirty="0"/>
          </a:p>
        </p:txBody>
      </p:sp>
    </p:spTree>
    <p:extLst>
      <p:ext uri="{BB962C8B-B14F-4D97-AF65-F5344CB8AC3E}">
        <p14:creationId xmlns:p14="http://schemas.microsoft.com/office/powerpoint/2010/main" val="3728325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266" y="0"/>
            <a:ext cx="11319933" cy="1296988"/>
          </a:xfrm>
        </p:spPr>
        <p:txBody>
          <a:bodyPr/>
          <a:lstStyle/>
          <a:p>
            <a:r>
              <a:rPr lang="en-GB" b="1" dirty="0" smtClean="0">
                <a:solidFill>
                  <a:schemeClr val="bg1"/>
                </a:solidFill>
              </a:rPr>
              <a:t>Map</a:t>
            </a:r>
            <a:endParaRPr lang="en-GB" b="1" dirty="0">
              <a:solidFill>
                <a:schemeClr val="bg1"/>
              </a:solidFill>
            </a:endParaRPr>
          </a:p>
        </p:txBody>
      </p:sp>
      <p:pic>
        <p:nvPicPr>
          <p:cNvPr id="1038" name="Picture 14" descr="http://25.media.tumblr.com/tumblr_mdz5h41YPw1rgpyeqo1_5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435566">
            <a:off x="2266453" y="271635"/>
            <a:ext cx="1943156" cy="329721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4" descr="http://25.media.tumblr.com/tumblr_mdz5h41YPw1rgpyeqo1_5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7770562">
            <a:off x="7458855" y="747417"/>
            <a:ext cx="1943156" cy="329721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4" descr="http://25.media.tumblr.com/tumblr_mdz5h41YPw1rgpyeqo1_5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962572">
            <a:off x="7700305" y="3714351"/>
            <a:ext cx="1943156" cy="329721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4" descr="http://25.media.tumblr.com/tumblr_mdz5h41YPw1rgpyeqo1_5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8205356">
            <a:off x="2080799" y="3338000"/>
            <a:ext cx="1943156" cy="3297210"/>
          </a:xfrm>
          <a:prstGeom prst="rect">
            <a:avLst/>
          </a:prstGeom>
          <a:noFill/>
          <a:extLst>
            <a:ext uri="{909E8E84-426E-40DD-AFC4-6F175D3DCCD1}">
              <a14:hiddenFill xmlns:a14="http://schemas.microsoft.com/office/drawing/2010/main">
                <a:solidFill>
                  <a:srgbClr val="FFFFFF"/>
                </a:solidFill>
              </a14:hiddenFill>
            </a:ext>
          </a:extLst>
        </p:spPr>
      </p:pic>
      <p:sp>
        <p:nvSpPr>
          <p:cNvPr id="13" name="Cloud 12"/>
          <p:cNvSpPr/>
          <p:nvPr/>
        </p:nvSpPr>
        <p:spPr>
          <a:xfrm>
            <a:off x="180981" y="1603513"/>
            <a:ext cx="1714031" cy="838669"/>
          </a:xfrm>
          <a:prstGeom prst="cloud">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dirty="0" smtClean="0"/>
              <a:t>Aim</a:t>
            </a:r>
          </a:p>
        </p:txBody>
      </p:sp>
      <p:sp>
        <p:nvSpPr>
          <p:cNvPr id="22" name="Cloud 21"/>
          <p:cNvSpPr/>
          <p:nvPr/>
        </p:nvSpPr>
        <p:spPr>
          <a:xfrm>
            <a:off x="4899305" y="1685571"/>
            <a:ext cx="1714031" cy="838669"/>
          </a:xfrm>
          <a:prstGeom prst="cloud">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dirty="0" smtClean="0"/>
              <a:t>Concept</a:t>
            </a:r>
          </a:p>
        </p:txBody>
      </p:sp>
      <p:sp>
        <p:nvSpPr>
          <p:cNvPr id="23" name="Cloud 22"/>
          <p:cNvSpPr/>
          <p:nvPr/>
        </p:nvSpPr>
        <p:spPr>
          <a:xfrm>
            <a:off x="9395584" y="3409476"/>
            <a:ext cx="2194560" cy="1122366"/>
          </a:xfrm>
          <a:prstGeom prst="cloud">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dirty="0" smtClean="0"/>
              <a:t>Holistic Framework</a:t>
            </a:r>
          </a:p>
        </p:txBody>
      </p:sp>
      <p:sp>
        <p:nvSpPr>
          <p:cNvPr id="24" name="Cloud 23"/>
          <p:cNvSpPr/>
          <p:nvPr/>
        </p:nvSpPr>
        <p:spPr>
          <a:xfrm>
            <a:off x="4312920" y="4792044"/>
            <a:ext cx="2956559" cy="1151555"/>
          </a:xfrm>
          <a:prstGeom prst="cloud">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dirty="0" smtClean="0"/>
              <a:t>Methodological Approach</a:t>
            </a:r>
          </a:p>
        </p:txBody>
      </p:sp>
      <p:sp>
        <p:nvSpPr>
          <p:cNvPr id="25" name="Cloud 24"/>
          <p:cNvSpPr/>
          <p:nvPr/>
        </p:nvSpPr>
        <p:spPr>
          <a:xfrm>
            <a:off x="180981" y="3520441"/>
            <a:ext cx="2272659" cy="1011402"/>
          </a:xfrm>
          <a:prstGeom prst="cloud">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dirty="0" smtClean="0"/>
              <a:t>Conclusion</a:t>
            </a:r>
          </a:p>
        </p:txBody>
      </p:sp>
    </p:spTree>
    <p:extLst>
      <p:ext uri="{BB962C8B-B14F-4D97-AF65-F5344CB8AC3E}">
        <p14:creationId xmlns:p14="http://schemas.microsoft.com/office/powerpoint/2010/main" val="32005180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267" y="0"/>
            <a:ext cx="11319933" cy="1296988"/>
          </a:xfrm>
        </p:spPr>
        <p:txBody>
          <a:bodyPr/>
          <a:lstStyle/>
          <a:p>
            <a:r>
              <a:rPr lang="en-GB" b="1" dirty="0" smtClean="0">
                <a:solidFill>
                  <a:schemeClr val="bg1"/>
                </a:solidFill>
              </a:rPr>
              <a:t>Aim</a:t>
            </a:r>
            <a:endParaRPr lang="en-GB" b="1" dirty="0">
              <a:solidFill>
                <a:schemeClr val="bg1"/>
              </a:solidFill>
            </a:endParaRPr>
          </a:p>
        </p:txBody>
      </p:sp>
      <p:sp>
        <p:nvSpPr>
          <p:cNvPr id="3" name="Content Placeholder 2"/>
          <p:cNvSpPr>
            <a:spLocks noGrp="1"/>
          </p:cNvSpPr>
          <p:nvPr>
            <p:ph idx="1"/>
          </p:nvPr>
        </p:nvSpPr>
        <p:spPr>
          <a:xfrm>
            <a:off x="440267" y="550070"/>
            <a:ext cx="11319933" cy="3457575"/>
          </a:xfrm>
        </p:spPr>
        <p:txBody>
          <a:bodyPr/>
          <a:lstStyle/>
          <a:p>
            <a:pPr marL="0" indent="0">
              <a:buNone/>
            </a:pPr>
            <a:r>
              <a:rPr lang="en-GB" b="1" dirty="0" smtClean="0"/>
              <a:t>Policy for sustainable provision and adoption of modern energy services.</a:t>
            </a:r>
          </a:p>
          <a:p>
            <a:r>
              <a:rPr lang="en-GB" dirty="0" smtClean="0"/>
              <a:t>Sustainability of the transition for different consumers, under changing environments.</a:t>
            </a:r>
          </a:p>
          <a:p>
            <a:r>
              <a:rPr lang="en-GB" dirty="0" smtClean="0"/>
              <a:t>Nature of the transition</a:t>
            </a:r>
          </a:p>
          <a:p>
            <a:r>
              <a:rPr lang="en-GB" dirty="0" smtClean="0"/>
              <a:t>Suitability of policy mechanisms for given socio-economic conditions</a:t>
            </a:r>
          </a:p>
          <a:p>
            <a:r>
              <a:rPr lang="en-GB" dirty="0" smtClean="0"/>
              <a:t>Consumer and Supplier relations – How Policy impacts?</a:t>
            </a:r>
          </a:p>
          <a:p>
            <a:endParaRPr lang="en-GB" dirty="0" smtClean="0"/>
          </a:p>
          <a:p>
            <a:endParaRPr lang="en-GB" dirty="0"/>
          </a:p>
        </p:txBody>
      </p:sp>
      <p:sp>
        <p:nvSpPr>
          <p:cNvPr id="4" name="Rectangle 3"/>
          <p:cNvSpPr/>
          <p:nvPr/>
        </p:nvSpPr>
        <p:spPr>
          <a:xfrm>
            <a:off x="624840" y="4900931"/>
            <a:ext cx="1950720" cy="80772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chemeClr val="tx1"/>
                </a:solidFill>
              </a:rPr>
              <a:t>Government/ Dev. Agency Policy</a:t>
            </a:r>
            <a:endParaRPr lang="en-GB" b="1" dirty="0">
              <a:solidFill>
                <a:schemeClr val="tx1"/>
              </a:solidFill>
            </a:endParaRPr>
          </a:p>
        </p:txBody>
      </p:sp>
      <p:sp>
        <p:nvSpPr>
          <p:cNvPr id="5" name="Rectangle 4"/>
          <p:cNvSpPr/>
          <p:nvPr/>
        </p:nvSpPr>
        <p:spPr>
          <a:xfrm>
            <a:off x="3566160" y="5669280"/>
            <a:ext cx="1950720" cy="80772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chemeClr val="tx1"/>
                </a:solidFill>
              </a:rPr>
              <a:t>Investors</a:t>
            </a:r>
            <a:endParaRPr lang="en-GB" b="1" dirty="0">
              <a:solidFill>
                <a:schemeClr val="tx1"/>
              </a:solidFill>
            </a:endParaRPr>
          </a:p>
        </p:txBody>
      </p:sp>
      <p:sp>
        <p:nvSpPr>
          <p:cNvPr id="6" name="Rectangle 5"/>
          <p:cNvSpPr/>
          <p:nvPr/>
        </p:nvSpPr>
        <p:spPr>
          <a:xfrm>
            <a:off x="6522720" y="5669280"/>
            <a:ext cx="1950720" cy="80772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chemeClr val="tx1"/>
                </a:solidFill>
              </a:rPr>
              <a:t>Modern Energy Service Suppliers</a:t>
            </a:r>
            <a:endParaRPr lang="en-GB" b="1" dirty="0">
              <a:solidFill>
                <a:schemeClr val="tx1"/>
              </a:solidFill>
            </a:endParaRPr>
          </a:p>
        </p:txBody>
      </p:sp>
      <p:sp>
        <p:nvSpPr>
          <p:cNvPr id="7" name="Rectangle 6"/>
          <p:cNvSpPr/>
          <p:nvPr/>
        </p:nvSpPr>
        <p:spPr>
          <a:xfrm>
            <a:off x="9448800" y="4861560"/>
            <a:ext cx="1950720" cy="80772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chemeClr val="tx1"/>
                </a:solidFill>
              </a:rPr>
              <a:t>Consumers</a:t>
            </a:r>
            <a:endParaRPr lang="en-GB" b="1" dirty="0">
              <a:solidFill>
                <a:schemeClr val="tx1"/>
              </a:solidFill>
            </a:endParaRPr>
          </a:p>
        </p:txBody>
      </p:sp>
      <p:cxnSp>
        <p:nvCxnSpPr>
          <p:cNvPr id="9" name="Straight Arrow Connector 8"/>
          <p:cNvCxnSpPr>
            <a:stCxn id="4" idx="2"/>
            <a:endCxn id="5" idx="1"/>
          </p:cNvCxnSpPr>
          <p:nvPr/>
        </p:nvCxnSpPr>
        <p:spPr>
          <a:xfrm>
            <a:off x="1600200" y="5708651"/>
            <a:ext cx="1965960" cy="364489"/>
          </a:xfrm>
          <a:prstGeom prst="straightConnector1">
            <a:avLst/>
          </a:prstGeom>
          <a:ln w="190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5" idx="3"/>
            <a:endCxn id="6" idx="1"/>
          </p:cNvCxnSpPr>
          <p:nvPr/>
        </p:nvCxnSpPr>
        <p:spPr>
          <a:xfrm>
            <a:off x="5516880" y="6073140"/>
            <a:ext cx="1005840" cy="0"/>
          </a:xfrm>
          <a:prstGeom prst="straightConnector1">
            <a:avLst/>
          </a:prstGeom>
          <a:ln w="190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6" idx="3"/>
            <a:endCxn id="7" idx="2"/>
          </p:cNvCxnSpPr>
          <p:nvPr/>
        </p:nvCxnSpPr>
        <p:spPr>
          <a:xfrm flipV="1">
            <a:off x="8473440" y="5669280"/>
            <a:ext cx="1950720" cy="403860"/>
          </a:xfrm>
          <a:prstGeom prst="straightConnector1">
            <a:avLst/>
          </a:prstGeom>
          <a:ln w="190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Arc 21"/>
          <p:cNvSpPr/>
          <p:nvPr/>
        </p:nvSpPr>
        <p:spPr>
          <a:xfrm rot="10800000">
            <a:off x="2311713" y="2219008"/>
            <a:ext cx="7577037" cy="3057972"/>
          </a:xfrm>
          <a:prstGeom prst="arc">
            <a:avLst>
              <a:gd name="adj1" fmla="val 11702059"/>
              <a:gd name="adj2" fmla="val 20787385"/>
            </a:avLst>
          </a:prstGeom>
          <a:noFill/>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5" name="Oval 24"/>
          <p:cNvSpPr/>
          <p:nvPr/>
        </p:nvSpPr>
        <p:spPr>
          <a:xfrm>
            <a:off x="1600200" y="3999231"/>
            <a:ext cx="1237292" cy="594043"/>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t>Macro</a:t>
            </a:r>
            <a:endParaRPr lang="en-GB" dirty="0"/>
          </a:p>
        </p:txBody>
      </p:sp>
      <p:sp>
        <p:nvSpPr>
          <p:cNvPr id="26" name="Oval 25"/>
          <p:cNvSpPr/>
          <p:nvPr/>
        </p:nvSpPr>
        <p:spPr>
          <a:xfrm>
            <a:off x="9270104" y="3999231"/>
            <a:ext cx="1237292" cy="594043"/>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t>Micro</a:t>
            </a:r>
            <a:endParaRPr lang="en-GB" dirty="0"/>
          </a:p>
        </p:txBody>
      </p:sp>
    </p:spTree>
    <p:extLst>
      <p:ext uri="{BB962C8B-B14F-4D97-AF65-F5344CB8AC3E}">
        <p14:creationId xmlns:p14="http://schemas.microsoft.com/office/powerpoint/2010/main" val="27180620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GB" b="1" dirty="0" smtClean="0">
                <a:solidFill>
                  <a:schemeClr val="bg1"/>
                </a:solidFill>
              </a:rPr>
              <a:t>Concept</a:t>
            </a:r>
            <a:endParaRPr lang="en-GB" b="1" dirty="0">
              <a:solidFill>
                <a:schemeClr val="bg1"/>
              </a:solidFill>
            </a:endParaRPr>
          </a:p>
        </p:txBody>
      </p:sp>
      <p:sp>
        <p:nvSpPr>
          <p:cNvPr id="3" name="Content Placeholder 2"/>
          <p:cNvSpPr>
            <a:spLocks noGrp="1"/>
          </p:cNvSpPr>
          <p:nvPr>
            <p:ph idx="1"/>
          </p:nvPr>
        </p:nvSpPr>
        <p:spPr>
          <a:xfrm>
            <a:off x="838200" y="782320"/>
            <a:ext cx="10515600" cy="5435600"/>
          </a:xfrm>
        </p:spPr>
        <p:txBody>
          <a:bodyPr>
            <a:normAutofit fontScale="92500" lnSpcReduction="20000"/>
          </a:bodyPr>
          <a:lstStyle/>
          <a:p>
            <a:r>
              <a:rPr lang="en-GB" dirty="0" smtClean="0"/>
              <a:t>Transition </a:t>
            </a:r>
            <a:r>
              <a:rPr lang="en-GB" i="1" dirty="0" smtClean="0"/>
              <a:t>(consumer)</a:t>
            </a:r>
          </a:p>
          <a:p>
            <a:pPr lvl="1"/>
            <a:r>
              <a:rPr lang="en-GB" dirty="0" smtClean="0"/>
              <a:t>Energy ladder, fuel stacking</a:t>
            </a:r>
          </a:p>
          <a:p>
            <a:pPr lvl="1"/>
            <a:r>
              <a:rPr lang="en-GB" dirty="0" err="1" smtClean="0"/>
              <a:t>Kowsari</a:t>
            </a:r>
            <a:r>
              <a:rPr lang="en-GB" dirty="0" smtClean="0"/>
              <a:t> and </a:t>
            </a:r>
            <a:r>
              <a:rPr lang="en-GB" dirty="0" err="1" smtClean="0"/>
              <a:t>Zerrifi</a:t>
            </a:r>
            <a:r>
              <a:rPr lang="en-GB" dirty="0" smtClean="0"/>
              <a:t> 2011 – three dimensional assessment </a:t>
            </a:r>
            <a:r>
              <a:rPr lang="en-GB" i="1" dirty="0" smtClean="0"/>
              <a:t>(energy services)</a:t>
            </a:r>
          </a:p>
          <a:p>
            <a:r>
              <a:rPr lang="en-GB" dirty="0" smtClean="0"/>
              <a:t>Decision making </a:t>
            </a:r>
            <a:r>
              <a:rPr lang="en-GB" i="1" dirty="0"/>
              <a:t>(consumer)</a:t>
            </a:r>
            <a:endParaRPr lang="en-GB" dirty="0" smtClean="0"/>
          </a:p>
          <a:p>
            <a:pPr lvl="1"/>
            <a:r>
              <a:rPr lang="en-GB" dirty="0" smtClean="0"/>
              <a:t>Behavioural economics, technology adoption theory, social and environmental psychology, sociology</a:t>
            </a:r>
          </a:p>
          <a:p>
            <a:pPr lvl="1"/>
            <a:r>
              <a:rPr lang="en-GB" dirty="0" smtClean="0"/>
              <a:t>Wilson et al 2007 – various economical and non-economical factors </a:t>
            </a:r>
          </a:p>
          <a:p>
            <a:pPr marL="0" indent="0">
              <a:buNone/>
            </a:pPr>
            <a:r>
              <a:rPr lang="en-GB" dirty="0" smtClean="0"/>
              <a:t>----------------------------------------------------------------------------------------------</a:t>
            </a:r>
            <a:endParaRPr lang="en-GB" dirty="0"/>
          </a:p>
          <a:p>
            <a:r>
              <a:rPr lang="en-GB" dirty="0" smtClean="0"/>
              <a:t>Holistic transition</a:t>
            </a:r>
          </a:p>
          <a:p>
            <a:pPr lvl="1"/>
            <a:r>
              <a:rPr lang="en-GB" dirty="0" smtClean="0"/>
              <a:t>Beyond financial necessities</a:t>
            </a:r>
          </a:p>
          <a:p>
            <a:pPr lvl="1"/>
            <a:r>
              <a:rPr lang="en-GB" dirty="0" smtClean="0"/>
              <a:t>Stakeholder engagement and nature, linked to underlying goals (sustainability).</a:t>
            </a:r>
          </a:p>
          <a:p>
            <a:pPr lvl="1"/>
            <a:r>
              <a:rPr lang="en-GB" dirty="0" smtClean="0"/>
              <a:t>Households, </a:t>
            </a:r>
            <a:r>
              <a:rPr lang="en-GB" b="1" dirty="0" smtClean="0"/>
              <a:t>livelihoods</a:t>
            </a:r>
            <a:r>
              <a:rPr lang="en-GB" dirty="0" smtClean="0"/>
              <a:t>; SMEs/public institutions, </a:t>
            </a:r>
            <a:r>
              <a:rPr lang="en-GB" b="1" dirty="0" smtClean="0"/>
              <a:t>avoided costs/value addition</a:t>
            </a:r>
          </a:p>
          <a:p>
            <a:pPr lvl="1"/>
            <a:r>
              <a:rPr lang="en-GB" dirty="0" smtClean="0"/>
              <a:t>Suppliers, </a:t>
            </a:r>
            <a:r>
              <a:rPr lang="en-GB" b="1" dirty="0" smtClean="0"/>
              <a:t>organisational objective </a:t>
            </a:r>
            <a:r>
              <a:rPr lang="en-GB" i="1" dirty="0" smtClean="0"/>
              <a:t>(profit, not-for profit)</a:t>
            </a:r>
            <a:endParaRPr lang="en-GB" b="1" dirty="0" smtClean="0"/>
          </a:p>
          <a:p>
            <a:pPr lvl="1"/>
            <a:endParaRPr lang="en-GB" b="1" dirty="0" smtClean="0"/>
          </a:p>
        </p:txBody>
      </p:sp>
    </p:spTree>
    <p:extLst>
      <p:ext uri="{BB962C8B-B14F-4D97-AF65-F5344CB8AC3E}">
        <p14:creationId xmlns:p14="http://schemas.microsoft.com/office/powerpoint/2010/main" val="37498448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p:cNvGrpSpPr/>
          <p:nvPr/>
        </p:nvGrpSpPr>
        <p:grpSpPr>
          <a:xfrm>
            <a:off x="0" y="514350"/>
            <a:ext cx="12192000" cy="6343650"/>
            <a:chOff x="55265" y="91236"/>
            <a:chExt cx="12192000" cy="6547646"/>
          </a:xfrm>
        </p:grpSpPr>
        <p:sp>
          <p:nvSpPr>
            <p:cNvPr id="40" name="Right Arrow 39"/>
            <p:cNvSpPr/>
            <p:nvPr/>
          </p:nvSpPr>
          <p:spPr>
            <a:xfrm rot="5400000">
              <a:off x="3940714" y="2788679"/>
              <a:ext cx="396751" cy="253457"/>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1" name="Right Arrow 40"/>
            <p:cNvSpPr/>
            <p:nvPr/>
          </p:nvSpPr>
          <p:spPr>
            <a:xfrm rot="10800000">
              <a:off x="8818958" y="5101890"/>
              <a:ext cx="396751" cy="253457"/>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nvGrpSpPr>
            <p:cNvPr id="42" name="Group 41"/>
            <p:cNvGrpSpPr/>
            <p:nvPr/>
          </p:nvGrpSpPr>
          <p:grpSpPr>
            <a:xfrm>
              <a:off x="55265" y="91236"/>
              <a:ext cx="12192000" cy="6547646"/>
              <a:chOff x="55265" y="91236"/>
              <a:chExt cx="12192000" cy="6547646"/>
            </a:xfrm>
          </p:grpSpPr>
          <p:grpSp>
            <p:nvGrpSpPr>
              <p:cNvPr id="46" name="Group 45"/>
              <p:cNvGrpSpPr/>
              <p:nvPr/>
            </p:nvGrpSpPr>
            <p:grpSpPr>
              <a:xfrm>
                <a:off x="55265" y="91236"/>
                <a:ext cx="12192000" cy="6547646"/>
                <a:chOff x="0" y="0"/>
                <a:chExt cx="12192000" cy="6547646"/>
              </a:xfrm>
            </p:grpSpPr>
            <p:cxnSp>
              <p:nvCxnSpPr>
                <p:cNvPr id="48" name="Straight Connector 47"/>
                <p:cNvCxnSpPr>
                  <a:stCxn id="52" idx="5"/>
                </p:cNvCxnSpPr>
                <p:nvPr/>
              </p:nvCxnSpPr>
              <p:spPr>
                <a:xfrm flipH="1">
                  <a:off x="8967227" y="3273823"/>
                  <a:ext cx="176773" cy="1878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52" idx="1"/>
                </p:cNvCxnSpPr>
                <p:nvPr/>
              </p:nvCxnSpPr>
              <p:spPr>
                <a:xfrm>
                  <a:off x="3048000" y="3273823"/>
                  <a:ext cx="214261" cy="1878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0" name="Group 49"/>
                <p:cNvGrpSpPr/>
                <p:nvPr/>
              </p:nvGrpSpPr>
              <p:grpSpPr>
                <a:xfrm>
                  <a:off x="0" y="0"/>
                  <a:ext cx="12192000" cy="6547646"/>
                  <a:chOff x="0" y="0"/>
                  <a:chExt cx="12192000" cy="6547646"/>
                </a:xfrm>
              </p:grpSpPr>
              <p:grpSp>
                <p:nvGrpSpPr>
                  <p:cNvPr id="51" name="Group 50"/>
                  <p:cNvGrpSpPr/>
                  <p:nvPr/>
                </p:nvGrpSpPr>
                <p:grpSpPr>
                  <a:xfrm>
                    <a:off x="2872073" y="2415654"/>
                    <a:ext cx="6447854" cy="3981866"/>
                    <a:chOff x="96071" y="492824"/>
                    <a:chExt cx="6854300" cy="4096987"/>
                  </a:xfrm>
                </p:grpSpPr>
                <p:sp>
                  <p:nvSpPr>
                    <p:cNvPr id="59" name="Oval 58"/>
                    <p:cNvSpPr/>
                    <p:nvPr/>
                  </p:nvSpPr>
                  <p:spPr>
                    <a:xfrm>
                      <a:off x="2565070" y="2054431"/>
                      <a:ext cx="1923803" cy="97377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solidFill>
                            <a:prstClr val="black"/>
                          </a:solidFill>
                        </a:rPr>
                        <a:t>TRANSITION</a:t>
                      </a:r>
                      <a:endParaRPr lang="en-GB" sz="1400" b="1" dirty="0">
                        <a:solidFill>
                          <a:prstClr val="black"/>
                        </a:solidFill>
                      </a:endParaRPr>
                    </a:p>
                  </p:txBody>
                </p:sp>
                <p:sp>
                  <p:nvSpPr>
                    <p:cNvPr id="60" name="Oval 59"/>
                    <p:cNvSpPr/>
                    <p:nvPr/>
                  </p:nvSpPr>
                  <p:spPr>
                    <a:xfrm>
                      <a:off x="1383475" y="1407225"/>
                      <a:ext cx="4286992" cy="226818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61" name="TextBox 60"/>
                    <p:cNvSpPr txBox="1"/>
                    <p:nvPr/>
                  </p:nvSpPr>
                  <p:spPr>
                    <a:xfrm>
                      <a:off x="3967348" y="1730829"/>
                      <a:ext cx="1402278" cy="285007"/>
                    </a:xfrm>
                    <a:prstGeom prst="rect">
                      <a:avLst/>
                    </a:prstGeom>
                    <a:noFill/>
                  </p:spPr>
                  <p:txBody>
                    <a:bodyPr wrap="square" rtlCol="0">
                      <a:spAutoFit/>
                    </a:bodyPr>
                    <a:lstStyle/>
                    <a:p>
                      <a:r>
                        <a:rPr lang="en-GB" sz="1200" i="1" dirty="0" smtClean="0">
                          <a:solidFill>
                            <a:srgbClr val="FF0000"/>
                          </a:solidFill>
                        </a:rPr>
                        <a:t>service</a:t>
                      </a:r>
                      <a:endParaRPr lang="en-GB" sz="1200" i="1" dirty="0">
                        <a:solidFill>
                          <a:srgbClr val="FF0000"/>
                        </a:solidFill>
                      </a:endParaRPr>
                    </a:p>
                  </p:txBody>
                </p:sp>
                <p:sp>
                  <p:nvSpPr>
                    <p:cNvPr id="62" name="TextBox 61"/>
                    <p:cNvSpPr txBox="1"/>
                    <p:nvPr/>
                  </p:nvSpPr>
                  <p:spPr>
                    <a:xfrm>
                      <a:off x="1555296" y="1992034"/>
                      <a:ext cx="1402278" cy="285007"/>
                    </a:xfrm>
                    <a:prstGeom prst="rect">
                      <a:avLst/>
                    </a:prstGeom>
                    <a:noFill/>
                  </p:spPr>
                  <p:txBody>
                    <a:bodyPr wrap="square" rtlCol="0">
                      <a:spAutoFit/>
                    </a:bodyPr>
                    <a:lstStyle/>
                    <a:p>
                      <a:r>
                        <a:rPr lang="en-GB" sz="1200" dirty="0" smtClean="0">
                          <a:solidFill>
                            <a:prstClr val="black"/>
                          </a:solidFill>
                        </a:rPr>
                        <a:t>CONSUMERS</a:t>
                      </a:r>
                      <a:endParaRPr lang="en-GB" sz="1200" dirty="0">
                        <a:solidFill>
                          <a:prstClr val="black"/>
                        </a:solidFill>
                      </a:endParaRPr>
                    </a:p>
                  </p:txBody>
                </p:sp>
                <p:sp>
                  <p:nvSpPr>
                    <p:cNvPr id="63" name="TextBox 62"/>
                    <p:cNvSpPr txBox="1"/>
                    <p:nvPr/>
                  </p:nvSpPr>
                  <p:spPr>
                    <a:xfrm>
                      <a:off x="4230831" y="2843979"/>
                      <a:ext cx="1402278" cy="285007"/>
                    </a:xfrm>
                    <a:prstGeom prst="rect">
                      <a:avLst/>
                    </a:prstGeom>
                    <a:noFill/>
                  </p:spPr>
                  <p:txBody>
                    <a:bodyPr wrap="square" rtlCol="0">
                      <a:spAutoFit/>
                    </a:bodyPr>
                    <a:lstStyle/>
                    <a:p>
                      <a:r>
                        <a:rPr lang="en-GB" sz="1200" dirty="0" smtClean="0">
                          <a:solidFill>
                            <a:prstClr val="black"/>
                          </a:solidFill>
                        </a:rPr>
                        <a:t>SUPPLIERS</a:t>
                      </a:r>
                      <a:endParaRPr lang="en-GB" sz="1200" dirty="0">
                        <a:solidFill>
                          <a:prstClr val="black"/>
                        </a:solidFill>
                      </a:endParaRPr>
                    </a:p>
                  </p:txBody>
                </p:sp>
                <p:sp>
                  <p:nvSpPr>
                    <p:cNvPr id="64" name="TextBox 63"/>
                    <p:cNvSpPr txBox="1"/>
                    <p:nvPr/>
                  </p:nvSpPr>
                  <p:spPr>
                    <a:xfrm>
                      <a:off x="2165390" y="3037171"/>
                      <a:ext cx="1402278" cy="285007"/>
                    </a:xfrm>
                    <a:prstGeom prst="rect">
                      <a:avLst/>
                    </a:prstGeom>
                    <a:noFill/>
                  </p:spPr>
                  <p:txBody>
                    <a:bodyPr wrap="square" rtlCol="0">
                      <a:spAutoFit/>
                    </a:bodyPr>
                    <a:lstStyle/>
                    <a:p>
                      <a:r>
                        <a:rPr lang="en-GB" sz="1200" i="1" dirty="0" smtClean="0">
                          <a:solidFill>
                            <a:srgbClr val="FF0000"/>
                          </a:solidFill>
                        </a:rPr>
                        <a:t>demand</a:t>
                      </a:r>
                      <a:endParaRPr lang="en-GB" sz="1200" i="1" dirty="0">
                        <a:solidFill>
                          <a:srgbClr val="FF0000"/>
                        </a:solidFill>
                      </a:endParaRPr>
                    </a:p>
                  </p:txBody>
                </p:sp>
                <p:sp>
                  <p:nvSpPr>
                    <p:cNvPr id="65" name="Arc 64"/>
                    <p:cNvSpPr/>
                    <p:nvPr/>
                  </p:nvSpPr>
                  <p:spPr>
                    <a:xfrm rot="11414059" flipV="1">
                      <a:off x="2500965" y="1664688"/>
                      <a:ext cx="2434250" cy="1336136"/>
                    </a:xfrm>
                    <a:prstGeom prst="arc">
                      <a:avLst>
                        <a:gd name="adj1" fmla="val 15427238"/>
                        <a:gd name="adj2" fmla="val 20534776"/>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66" name="Arc 65"/>
                    <p:cNvSpPr/>
                    <p:nvPr/>
                  </p:nvSpPr>
                  <p:spPr>
                    <a:xfrm rot="5400000" flipV="1">
                      <a:off x="1266174" y="1224677"/>
                      <a:ext cx="2434250" cy="1138899"/>
                    </a:xfrm>
                    <a:prstGeom prst="arc">
                      <a:avLst>
                        <a:gd name="adj1" fmla="val 19526689"/>
                        <a:gd name="adj2" fmla="val 21135742"/>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67" name="Arc 66"/>
                    <p:cNvSpPr/>
                    <p:nvPr/>
                  </p:nvSpPr>
                  <p:spPr>
                    <a:xfrm rot="525164" flipV="1">
                      <a:off x="2191465" y="2088152"/>
                      <a:ext cx="2434250" cy="1336136"/>
                    </a:xfrm>
                    <a:prstGeom prst="arc">
                      <a:avLst>
                        <a:gd name="adj1" fmla="val 15427238"/>
                        <a:gd name="adj2" fmla="val 20534776"/>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68" name="Arc 67"/>
                    <p:cNvSpPr/>
                    <p:nvPr/>
                  </p:nvSpPr>
                  <p:spPr>
                    <a:xfrm rot="17110445" flipV="1">
                      <a:off x="3174278" y="2654401"/>
                      <a:ext cx="2434250" cy="1138899"/>
                    </a:xfrm>
                    <a:prstGeom prst="arc">
                      <a:avLst>
                        <a:gd name="adj1" fmla="val 19526689"/>
                        <a:gd name="adj2" fmla="val 21135742"/>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69" name="TextBox 68"/>
                    <p:cNvSpPr txBox="1"/>
                    <p:nvPr/>
                  </p:nvSpPr>
                  <p:spPr>
                    <a:xfrm rot="19286485">
                      <a:off x="654016" y="1433573"/>
                      <a:ext cx="1402278" cy="316675"/>
                    </a:xfrm>
                    <a:prstGeom prst="rect">
                      <a:avLst/>
                    </a:prstGeom>
                    <a:noFill/>
                  </p:spPr>
                  <p:txBody>
                    <a:bodyPr wrap="square" rtlCol="0">
                      <a:spAutoFit/>
                    </a:bodyPr>
                    <a:lstStyle/>
                    <a:p>
                      <a:r>
                        <a:rPr lang="en-GB" sz="1400" dirty="0" smtClean="0">
                          <a:solidFill>
                            <a:prstClr val="black"/>
                          </a:solidFill>
                        </a:rPr>
                        <a:t>Endogenous</a:t>
                      </a:r>
                    </a:p>
                  </p:txBody>
                </p:sp>
                <p:sp>
                  <p:nvSpPr>
                    <p:cNvPr id="70" name="TextBox 69"/>
                    <p:cNvSpPr txBox="1"/>
                    <p:nvPr/>
                  </p:nvSpPr>
                  <p:spPr>
                    <a:xfrm rot="19382289">
                      <a:off x="5205568" y="3241950"/>
                      <a:ext cx="1402278" cy="316675"/>
                    </a:xfrm>
                    <a:prstGeom prst="rect">
                      <a:avLst/>
                    </a:prstGeom>
                    <a:noFill/>
                  </p:spPr>
                  <p:txBody>
                    <a:bodyPr wrap="square" rtlCol="0">
                      <a:spAutoFit/>
                    </a:bodyPr>
                    <a:lstStyle/>
                    <a:p>
                      <a:r>
                        <a:rPr lang="en-GB" sz="1400" dirty="0" smtClean="0">
                          <a:solidFill>
                            <a:prstClr val="black"/>
                          </a:solidFill>
                        </a:rPr>
                        <a:t>Exogenous</a:t>
                      </a:r>
                    </a:p>
                  </p:txBody>
                </p:sp>
                <p:sp>
                  <p:nvSpPr>
                    <p:cNvPr id="71" name="Oval 70"/>
                    <p:cNvSpPr/>
                    <p:nvPr/>
                  </p:nvSpPr>
                  <p:spPr>
                    <a:xfrm>
                      <a:off x="96071" y="492824"/>
                      <a:ext cx="6854300" cy="409698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72" name="Arc 71"/>
                    <p:cNvSpPr/>
                    <p:nvPr/>
                  </p:nvSpPr>
                  <p:spPr>
                    <a:xfrm rot="11414059" flipV="1">
                      <a:off x="1403569" y="999095"/>
                      <a:ext cx="4984375" cy="2602507"/>
                    </a:xfrm>
                    <a:prstGeom prst="arc">
                      <a:avLst>
                        <a:gd name="adj1" fmla="val 10521127"/>
                        <a:gd name="adj2" fmla="val 20302569"/>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73" name="Arc 72"/>
                    <p:cNvSpPr/>
                    <p:nvPr/>
                  </p:nvSpPr>
                  <p:spPr>
                    <a:xfrm rot="433783" flipV="1">
                      <a:off x="704524" y="1542190"/>
                      <a:ext cx="4984375" cy="2602507"/>
                    </a:xfrm>
                    <a:prstGeom prst="arc">
                      <a:avLst>
                        <a:gd name="adj1" fmla="val 10521127"/>
                        <a:gd name="adj2" fmla="val 20302569"/>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grpSp>
              <p:sp>
                <p:nvSpPr>
                  <p:cNvPr id="52" name="Isosceles Triangle 51"/>
                  <p:cNvSpPr/>
                  <p:nvPr/>
                </p:nvSpPr>
                <p:spPr>
                  <a:xfrm>
                    <a:off x="0" y="0"/>
                    <a:ext cx="12192000" cy="6547646"/>
                  </a:xfrm>
                  <a:prstGeom prst="triangl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53" name="Straight Connector 52"/>
                  <p:cNvCxnSpPr>
                    <a:stCxn id="71" idx="4"/>
                    <a:endCxn id="52" idx="3"/>
                  </p:cNvCxnSpPr>
                  <p:nvPr/>
                </p:nvCxnSpPr>
                <p:spPr>
                  <a:xfrm>
                    <a:off x="6096000" y="6397520"/>
                    <a:ext cx="0" cy="1501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5465165" y="560123"/>
                    <a:ext cx="1319126" cy="317674"/>
                  </a:xfrm>
                  <a:prstGeom prst="rect">
                    <a:avLst/>
                  </a:prstGeom>
                  <a:noFill/>
                </p:spPr>
                <p:txBody>
                  <a:bodyPr wrap="square" rtlCol="0">
                    <a:spAutoFit/>
                  </a:bodyPr>
                  <a:lstStyle/>
                  <a:p>
                    <a:r>
                      <a:rPr lang="en-GB" sz="1400" b="1" dirty="0" smtClean="0">
                        <a:solidFill>
                          <a:prstClr val="black"/>
                        </a:solidFill>
                      </a:rPr>
                      <a:t>CONDITIONS</a:t>
                    </a:r>
                    <a:endParaRPr lang="en-GB" sz="1400" b="1" dirty="0">
                      <a:solidFill>
                        <a:prstClr val="black"/>
                      </a:solidFill>
                    </a:endParaRPr>
                  </a:p>
                </p:txBody>
              </p:sp>
              <p:sp>
                <p:nvSpPr>
                  <p:cNvPr id="55" name="TextBox 54"/>
                  <p:cNvSpPr txBox="1"/>
                  <p:nvPr/>
                </p:nvSpPr>
                <p:spPr>
                  <a:xfrm>
                    <a:off x="9223914" y="4513728"/>
                    <a:ext cx="1527060" cy="523220"/>
                  </a:xfrm>
                  <a:prstGeom prst="rect">
                    <a:avLst/>
                  </a:prstGeom>
                  <a:noFill/>
                </p:spPr>
                <p:txBody>
                  <a:bodyPr wrap="square" rtlCol="0">
                    <a:spAutoFit/>
                  </a:bodyPr>
                  <a:lstStyle/>
                  <a:p>
                    <a:r>
                      <a:rPr lang="en-GB" sz="1400" b="1" dirty="0" smtClean="0">
                        <a:solidFill>
                          <a:prstClr val="black"/>
                        </a:solidFill>
                      </a:rPr>
                      <a:t>MARKET ENVIRONMENT</a:t>
                    </a:r>
                  </a:p>
                </p:txBody>
              </p:sp>
              <p:sp>
                <p:nvSpPr>
                  <p:cNvPr id="56" name="TextBox 55"/>
                  <p:cNvSpPr txBox="1"/>
                  <p:nvPr/>
                </p:nvSpPr>
                <p:spPr>
                  <a:xfrm>
                    <a:off x="1655940" y="4640280"/>
                    <a:ext cx="1319126" cy="307777"/>
                  </a:xfrm>
                  <a:prstGeom prst="rect">
                    <a:avLst/>
                  </a:prstGeom>
                  <a:noFill/>
                </p:spPr>
                <p:txBody>
                  <a:bodyPr wrap="square" rtlCol="0">
                    <a:spAutoFit/>
                  </a:bodyPr>
                  <a:lstStyle/>
                  <a:p>
                    <a:r>
                      <a:rPr lang="en-GB" sz="1400" b="1" dirty="0" smtClean="0">
                        <a:solidFill>
                          <a:prstClr val="black"/>
                        </a:solidFill>
                      </a:rPr>
                      <a:t>INVESTORS</a:t>
                    </a:r>
                  </a:p>
                </p:txBody>
              </p:sp>
              <p:cxnSp>
                <p:nvCxnSpPr>
                  <p:cNvPr id="57" name="Straight Arrow Connector 56"/>
                  <p:cNvCxnSpPr/>
                  <p:nvPr/>
                </p:nvCxnSpPr>
                <p:spPr>
                  <a:xfrm>
                    <a:off x="8621486" y="2944092"/>
                    <a:ext cx="831272" cy="8553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H="1">
                    <a:off x="2713529" y="3000424"/>
                    <a:ext cx="822383" cy="8991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cxnSp>
            <p:nvCxnSpPr>
              <p:cNvPr id="47" name="Straight Arrow Connector 46"/>
              <p:cNvCxnSpPr/>
              <p:nvPr/>
            </p:nvCxnSpPr>
            <p:spPr>
              <a:xfrm>
                <a:off x="5530941" y="6563819"/>
                <a:ext cx="122076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43" name="TextBox 42"/>
            <p:cNvSpPr txBox="1"/>
            <p:nvPr/>
          </p:nvSpPr>
          <p:spPr>
            <a:xfrm>
              <a:off x="1496291" y="5228619"/>
              <a:ext cx="1606974" cy="646331"/>
            </a:xfrm>
            <a:prstGeom prst="rect">
              <a:avLst/>
            </a:prstGeom>
            <a:noFill/>
            <a:ln>
              <a:solidFill>
                <a:schemeClr val="tx1"/>
              </a:solidFill>
              <a:prstDash val="dashDot"/>
            </a:ln>
          </p:spPr>
          <p:txBody>
            <a:bodyPr wrap="square" rtlCol="0">
              <a:spAutoFit/>
            </a:bodyPr>
            <a:lstStyle/>
            <a:p>
              <a:r>
                <a:rPr lang="en-GB" sz="1200" dirty="0" smtClean="0">
                  <a:solidFill>
                    <a:prstClr val="black"/>
                  </a:solidFill>
                </a:rPr>
                <a:t>Type of investment</a:t>
              </a:r>
            </a:p>
            <a:p>
              <a:r>
                <a:rPr lang="en-GB" sz="1200" dirty="0" smtClean="0">
                  <a:solidFill>
                    <a:prstClr val="black"/>
                  </a:solidFill>
                </a:rPr>
                <a:t>Contractual terms</a:t>
              </a:r>
            </a:p>
            <a:p>
              <a:r>
                <a:rPr lang="en-GB" sz="1200" dirty="0" smtClean="0">
                  <a:solidFill>
                    <a:prstClr val="black"/>
                  </a:solidFill>
                </a:rPr>
                <a:t>Partnerships</a:t>
              </a:r>
            </a:p>
          </p:txBody>
        </p:sp>
        <p:sp>
          <p:nvSpPr>
            <p:cNvPr id="44" name="TextBox 43"/>
            <p:cNvSpPr txBox="1"/>
            <p:nvPr/>
          </p:nvSpPr>
          <p:spPr>
            <a:xfrm>
              <a:off x="5092480" y="1228018"/>
              <a:ext cx="2068341" cy="1200329"/>
            </a:xfrm>
            <a:prstGeom prst="rect">
              <a:avLst/>
            </a:prstGeom>
            <a:noFill/>
            <a:ln>
              <a:solidFill>
                <a:schemeClr val="tx1"/>
              </a:solidFill>
              <a:prstDash val="dashDot"/>
            </a:ln>
          </p:spPr>
          <p:txBody>
            <a:bodyPr wrap="square" rtlCol="0">
              <a:spAutoFit/>
            </a:bodyPr>
            <a:lstStyle/>
            <a:p>
              <a:r>
                <a:rPr lang="en-GB" sz="1200" dirty="0" smtClean="0">
                  <a:solidFill>
                    <a:prstClr val="black"/>
                  </a:solidFill>
                </a:rPr>
                <a:t>Economy</a:t>
              </a:r>
            </a:p>
            <a:p>
              <a:r>
                <a:rPr lang="en-GB" sz="1200" dirty="0" smtClean="0">
                  <a:solidFill>
                    <a:prstClr val="black"/>
                  </a:solidFill>
                </a:rPr>
                <a:t>Energy Resources</a:t>
              </a:r>
            </a:p>
            <a:p>
              <a:r>
                <a:rPr lang="en-GB" sz="1200" dirty="0" smtClean="0">
                  <a:solidFill>
                    <a:prstClr val="black"/>
                  </a:solidFill>
                </a:rPr>
                <a:t>Industrialization</a:t>
              </a:r>
            </a:p>
            <a:p>
              <a:r>
                <a:rPr lang="en-GB" sz="1200" dirty="0" smtClean="0">
                  <a:solidFill>
                    <a:prstClr val="black"/>
                  </a:solidFill>
                </a:rPr>
                <a:t>Sovereignty</a:t>
              </a:r>
            </a:p>
            <a:p>
              <a:r>
                <a:rPr lang="en-GB" sz="1200" dirty="0" smtClean="0">
                  <a:solidFill>
                    <a:prstClr val="black"/>
                  </a:solidFill>
                </a:rPr>
                <a:t>Political stability, Transparency</a:t>
              </a:r>
              <a:endParaRPr lang="en-GB" sz="1200" dirty="0">
                <a:solidFill>
                  <a:prstClr val="black"/>
                </a:solidFill>
              </a:endParaRPr>
            </a:p>
          </p:txBody>
        </p:sp>
        <p:sp>
          <p:nvSpPr>
            <p:cNvPr id="45" name="TextBox 44"/>
            <p:cNvSpPr txBox="1"/>
            <p:nvPr/>
          </p:nvSpPr>
          <p:spPr>
            <a:xfrm>
              <a:off x="9272595" y="5228619"/>
              <a:ext cx="1606974" cy="1200329"/>
            </a:xfrm>
            <a:prstGeom prst="rect">
              <a:avLst/>
            </a:prstGeom>
            <a:noFill/>
            <a:ln>
              <a:solidFill>
                <a:schemeClr val="tx1"/>
              </a:solidFill>
              <a:prstDash val="dashDot"/>
            </a:ln>
          </p:spPr>
          <p:txBody>
            <a:bodyPr wrap="square" rtlCol="0">
              <a:spAutoFit/>
            </a:bodyPr>
            <a:lstStyle/>
            <a:p>
              <a:r>
                <a:rPr lang="en-GB" sz="1200" dirty="0" smtClean="0">
                  <a:solidFill>
                    <a:prstClr val="black"/>
                  </a:solidFill>
                </a:rPr>
                <a:t>Resource selection</a:t>
              </a:r>
            </a:p>
            <a:p>
              <a:r>
                <a:rPr lang="en-GB" sz="1200" dirty="0" smtClean="0">
                  <a:solidFill>
                    <a:prstClr val="black"/>
                  </a:solidFill>
                </a:rPr>
                <a:t>Liquidity</a:t>
              </a:r>
            </a:p>
            <a:p>
              <a:r>
                <a:rPr lang="en-GB" sz="1200" dirty="0" smtClean="0">
                  <a:solidFill>
                    <a:prstClr val="black"/>
                  </a:solidFill>
                </a:rPr>
                <a:t>Regulation</a:t>
              </a:r>
            </a:p>
            <a:p>
              <a:r>
                <a:rPr lang="en-GB" sz="1200" dirty="0" smtClean="0">
                  <a:solidFill>
                    <a:prstClr val="black"/>
                  </a:solidFill>
                </a:rPr>
                <a:t>Technology</a:t>
              </a:r>
            </a:p>
            <a:p>
              <a:r>
                <a:rPr lang="en-GB" sz="1200" dirty="0" smtClean="0">
                  <a:solidFill>
                    <a:prstClr val="black"/>
                  </a:solidFill>
                </a:rPr>
                <a:t>Wider sector structure</a:t>
              </a:r>
            </a:p>
          </p:txBody>
        </p:sp>
      </p:grpSp>
      <p:pic>
        <p:nvPicPr>
          <p:cNvPr id="81" name="Picture 80"/>
          <p:cNvPicPr>
            <a:picLocks noChangeAspect="1"/>
          </p:cNvPicPr>
          <p:nvPr/>
        </p:nvPicPr>
        <p:blipFill>
          <a:blip r:embed="rId3"/>
          <a:stretch>
            <a:fillRect/>
          </a:stretch>
        </p:blipFill>
        <p:spPr>
          <a:xfrm>
            <a:off x="7765168" y="549897"/>
            <a:ext cx="4426832" cy="2388885"/>
          </a:xfrm>
          <a:prstGeom prst="rect">
            <a:avLst/>
          </a:prstGeom>
        </p:spPr>
      </p:pic>
      <p:pic>
        <p:nvPicPr>
          <p:cNvPr id="83" name="Picture 82"/>
          <p:cNvPicPr>
            <a:picLocks noChangeAspect="1"/>
          </p:cNvPicPr>
          <p:nvPr/>
        </p:nvPicPr>
        <p:blipFill>
          <a:blip r:embed="rId4"/>
          <a:stretch>
            <a:fillRect/>
          </a:stretch>
        </p:blipFill>
        <p:spPr>
          <a:xfrm>
            <a:off x="9293" y="524004"/>
            <a:ext cx="4368310" cy="2357305"/>
          </a:xfrm>
          <a:prstGeom prst="rect">
            <a:avLst/>
          </a:prstGeom>
        </p:spPr>
      </p:pic>
      <p:sp>
        <p:nvSpPr>
          <p:cNvPr id="2" name="Title 1"/>
          <p:cNvSpPr>
            <a:spLocks noGrp="1"/>
          </p:cNvSpPr>
          <p:nvPr>
            <p:ph type="title"/>
          </p:nvPr>
        </p:nvSpPr>
        <p:spPr>
          <a:xfrm>
            <a:off x="267148" y="-6301"/>
            <a:ext cx="10593493" cy="729744"/>
          </a:xfrm>
        </p:spPr>
        <p:txBody>
          <a:bodyPr/>
          <a:lstStyle/>
          <a:p>
            <a:r>
              <a:rPr lang="en-GB" dirty="0" smtClean="0">
                <a:solidFill>
                  <a:schemeClr val="bg1"/>
                </a:solidFill>
              </a:rPr>
              <a:t>Framework</a:t>
            </a:r>
            <a:endParaRPr lang="en-GB" dirty="0">
              <a:solidFill>
                <a:schemeClr val="bg1"/>
              </a:solidFill>
            </a:endParaRPr>
          </a:p>
        </p:txBody>
      </p:sp>
    </p:spTree>
    <p:extLst>
      <p:ext uri="{BB962C8B-B14F-4D97-AF65-F5344CB8AC3E}">
        <p14:creationId xmlns:p14="http://schemas.microsoft.com/office/powerpoint/2010/main" val="39884099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9" name="Group 218"/>
          <p:cNvGrpSpPr/>
          <p:nvPr/>
        </p:nvGrpSpPr>
        <p:grpSpPr>
          <a:xfrm>
            <a:off x="83127" y="1448790"/>
            <a:ext cx="11982203" cy="4144488"/>
            <a:chOff x="83127" y="1448790"/>
            <a:chExt cx="11982203" cy="3728851"/>
          </a:xfrm>
        </p:grpSpPr>
        <p:grpSp>
          <p:nvGrpSpPr>
            <p:cNvPr id="179" name="Group 178"/>
            <p:cNvGrpSpPr/>
            <p:nvPr/>
          </p:nvGrpSpPr>
          <p:grpSpPr>
            <a:xfrm>
              <a:off x="83127" y="4634212"/>
              <a:ext cx="11982203" cy="543429"/>
              <a:chOff x="83127" y="4634212"/>
              <a:chExt cx="11982203" cy="543429"/>
            </a:xfrm>
          </p:grpSpPr>
          <p:grpSp>
            <p:nvGrpSpPr>
              <p:cNvPr id="27" name="Group 26"/>
              <p:cNvGrpSpPr/>
              <p:nvPr/>
            </p:nvGrpSpPr>
            <p:grpSpPr>
              <a:xfrm>
                <a:off x="83127" y="4637313"/>
                <a:ext cx="10361407" cy="439388"/>
                <a:chOff x="249380" y="4298864"/>
                <a:chExt cx="9684327" cy="439388"/>
              </a:xfrm>
              <a:solidFill>
                <a:schemeClr val="bg1"/>
              </a:solidFill>
            </p:grpSpPr>
            <p:sp>
              <p:nvSpPr>
                <p:cNvPr id="5" name="Rounded Rectangle 4"/>
                <p:cNvSpPr/>
                <p:nvPr/>
              </p:nvSpPr>
              <p:spPr>
                <a:xfrm>
                  <a:off x="249380" y="4298865"/>
                  <a:ext cx="1246909" cy="439387"/>
                </a:xfrm>
                <a:prstGeom prst="round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r>
                    <a:rPr lang="en-GB" sz="1600" b="1" dirty="0" smtClean="0"/>
                    <a:t>Base year</a:t>
                  </a:r>
                  <a:endParaRPr lang="en-GB" sz="1600" b="1" dirty="0"/>
                </a:p>
              </p:txBody>
            </p:sp>
            <p:sp>
              <p:nvSpPr>
                <p:cNvPr id="6" name="Rounded Rectangle 5"/>
                <p:cNvSpPr/>
                <p:nvPr/>
              </p:nvSpPr>
              <p:spPr>
                <a:xfrm>
                  <a:off x="3477489" y="4298864"/>
                  <a:ext cx="1246909" cy="439387"/>
                </a:xfrm>
                <a:prstGeom prst="round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r>
                    <a:rPr lang="en-GB" sz="1600" b="1" dirty="0" smtClean="0"/>
                    <a:t>5 years</a:t>
                  </a:r>
                  <a:endParaRPr lang="en-GB" sz="1600" b="1" dirty="0"/>
                </a:p>
              </p:txBody>
            </p:sp>
            <p:sp>
              <p:nvSpPr>
                <p:cNvPr id="7" name="Rounded Rectangle 6"/>
                <p:cNvSpPr/>
                <p:nvPr/>
              </p:nvSpPr>
              <p:spPr>
                <a:xfrm>
                  <a:off x="6705598" y="4298865"/>
                  <a:ext cx="1246909" cy="439387"/>
                </a:xfrm>
                <a:prstGeom prst="round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r>
                    <a:rPr lang="en-GB" sz="1600" b="1" dirty="0" smtClean="0"/>
                    <a:t>10 years</a:t>
                  </a:r>
                  <a:endParaRPr lang="en-GB" sz="1600" b="1" dirty="0"/>
                </a:p>
              </p:txBody>
            </p:sp>
            <p:cxnSp>
              <p:nvCxnSpPr>
                <p:cNvPr id="14" name="Straight Arrow Connector 13"/>
                <p:cNvCxnSpPr>
                  <a:stCxn id="5" idx="3"/>
                  <a:endCxn id="6" idx="1"/>
                </p:cNvCxnSpPr>
                <p:nvPr/>
              </p:nvCxnSpPr>
              <p:spPr>
                <a:xfrm flipV="1">
                  <a:off x="1496289" y="4518558"/>
                  <a:ext cx="1981199" cy="1"/>
                </a:xfrm>
                <a:prstGeom prst="straightConnector1">
                  <a:avLst/>
                </a:prstGeom>
                <a:ln w="38100">
                  <a:tailEnd type="triangle"/>
                </a:ln>
              </p:spPr>
              <p:style>
                <a:lnRef idx="2">
                  <a:schemeClr val="dk1"/>
                </a:lnRef>
                <a:fillRef idx="1">
                  <a:schemeClr val="lt1"/>
                </a:fillRef>
                <a:effectRef idx="0">
                  <a:schemeClr val="dk1"/>
                </a:effectRef>
                <a:fontRef idx="minor">
                  <a:schemeClr val="dk1"/>
                </a:fontRef>
              </p:style>
            </p:cxnSp>
            <p:cxnSp>
              <p:nvCxnSpPr>
                <p:cNvPr id="15" name="Straight Arrow Connector 14"/>
                <p:cNvCxnSpPr>
                  <a:stCxn id="6" idx="3"/>
                  <a:endCxn id="7" idx="1"/>
                </p:cNvCxnSpPr>
                <p:nvPr/>
              </p:nvCxnSpPr>
              <p:spPr>
                <a:xfrm>
                  <a:off x="4724398" y="4518558"/>
                  <a:ext cx="1981200" cy="1"/>
                </a:xfrm>
                <a:prstGeom prst="straightConnector1">
                  <a:avLst/>
                </a:prstGeom>
                <a:ln w="38100">
                  <a:tailEnd type="triangle"/>
                </a:ln>
              </p:spPr>
              <p:style>
                <a:lnRef idx="2">
                  <a:schemeClr val="dk1"/>
                </a:lnRef>
                <a:fillRef idx="1">
                  <a:schemeClr val="lt1"/>
                </a:fillRef>
                <a:effectRef idx="0">
                  <a:schemeClr val="dk1"/>
                </a:effectRef>
                <a:fontRef idx="minor">
                  <a:schemeClr val="dk1"/>
                </a:fontRef>
              </p:style>
            </p:cxnSp>
            <p:cxnSp>
              <p:nvCxnSpPr>
                <p:cNvPr id="18" name="Straight Arrow Connector 17"/>
                <p:cNvCxnSpPr>
                  <a:stCxn id="7" idx="3"/>
                </p:cNvCxnSpPr>
                <p:nvPr/>
              </p:nvCxnSpPr>
              <p:spPr>
                <a:xfrm flipV="1">
                  <a:off x="7952508" y="4506683"/>
                  <a:ext cx="1981199" cy="11876"/>
                </a:xfrm>
                <a:prstGeom prst="straightConnector1">
                  <a:avLst/>
                </a:prstGeom>
                <a:ln w="38100">
                  <a:tailEnd type="triangle"/>
                </a:ln>
              </p:spPr>
              <p:style>
                <a:lnRef idx="2">
                  <a:schemeClr val="dk1"/>
                </a:lnRef>
                <a:fillRef idx="1">
                  <a:schemeClr val="lt1"/>
                </a:fillRef>
                <a:effectRef idx="0">
                  <a:schemeClr val="dk1"/>
                </a:effectRef>
                <a:fontRef idx="minor">
                  <a:schemeClr val="dk1"/>
                </a:fontRef>
              </p:style>
            </p:cxnSp>
          </p:grpSp>
          <p:sp>
            <p:nvSpPr>
              <p:cNvPr id="167" name="Rounded Rectangle 166"/>
              <p:cNvSpPr/>
              <p:nvPr/>
            </p:nvSpPr>
            <p:spPr>
              <a:xfrm>
                <a:off x="10466105" y="4634212"/>
                <a:ext cx="1599225" cy="543429"/>
              </a:xfrm>
              <a:prstGeom prst="round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r>
                  <a:rPr lang="en-GB" sz="1600" b="1" dirty="0" smtClean="0"/>
                  <a:t>Scenario End 20 years</a:t>
                </a:r>
                <a:endParaRPr lang="en-GB" sz="1600" b="1" dirty="0"/>
              </a:p>
            </p:txBody>
          </p:sp>
        </p:grpSp>
        <p:grpSp>
          <p:nvGrpSpPr>
            <p:cNvPr id="196" name="Group 195"/>
            <p:cNvGrpSpPr/>
            <p:nvPr/>
          </p:nvGrpSpPr>
          <p:grpSpPr>
            <a:xfrm>
              <a:off x="175936" y="1448790"/>
              <a:ext cx="3354574" cy="3443154"/>
              <a:chOff x="175936" y="1448790"/>
              <a:chExt cx="3354574" cy="3443154"/>
            </a:xfrm>
          </p:grpSpPr>
          <p:grpSp>
            <p:nvGrpSpPr>
              <p:cNvPr id="114" name="Group 113"/>
              <p:cNvGrpSpPr/>
              <p:nvPr/>
            </p:nvGrpSpPr>
            <p:grpSpPr>
              <a:xfrm>
                <a:off x="175936" y="1448790"/>
                <a:ext cx="3354574" cy="2720732"/>
                <a:chOff x="175936" y="1846314"/>
                <a:chExt cx="3033835" cy="2401167"/>
              </a:xfrm>
            </p:grpSpPr>
            <p:sp>
              <p:nvSpPr>
                <p:cNvPr id="21" name="Oval 20"/>
                <p:cNvSpPr/>
                <p:nvPr/>
              </p:nvSpPr>
              <p:spPr>
                <a:xfrm>
                  <a:off x="175936" y="3565426"/>
                  <a:ext cx="1241278" cy="682055"/>
                </a:xfrm>
                <a:prstGeom prst="ellips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100" dirty="0" smtClean="0"/>
                    <a:t>Market Environment</a:t>
                  </a:r>
                  <a:endParaRPr lang="en-GB" sz="1100" dirty="0"/>
                </a:p>
              </p:txBody>
            </p:sp>
            <p:sp>
              <p:nvSpPr>
                <p:cNvPr id="22" name="Oval 21"/>
                <p:cNvSpPr/>
                <p:nvPr/>
              </p:nvSpPr>
              <p:spPr>
                <a:xfrm>
                  <a:off x="458933" y="2523461"/>
                  <a:ext cx="910268" cy="584479"/>
                </a:xfrm>
                <a:prstGeom prst="ellips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100" dirty="0" smtClean="0"/>
                    <a:t>Supplier choices</a:t>
                  </a:r>
                  <a:endParaRPr lang="en-GB" sz="1100" dirty="0"/>
                </a:p>
              </p:txBody>
            </p:sp>
            <p:sp>
              <p:nvSpPr>
                <p:cNvPr id="23" name="Oval 22"/>
                <p:cNvSpPr/>
                <p:nvPr/>
              </p:nvSpPr>
              <p:spPr>
                <a:xfrm>
                  <a:off x="1216064" y="1846314"/>
                  <a:ext cx="1109835" cy="663760"/>
                </a:xfrm>
                <a:prstGeom prst="ellips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100" dirty="0" smtClean="0"/>
                    <a:t>Consumer Choices</a:t>
                  </a:r>
                  <a:endParaRPr lang="en-GB" sz="1100" dirty="0"/>
                </a:p>
              </p:txBody>
            </p:sp>
            <p:sp>
              <p:nvSpPr>
                <p:cNvPr id="86" name="Oval 85"/>
                <p:cNvSpPr/>
                <p:nvPr/>
              </p:nvSpPr>
              <p:spPr>
                <a:xfrm>
                  <a:off x="2164087" y="2818032"/>
                  <a:ext cx="1045684" cy="663760"/>
                </a:xfrm>
                <a:prstGeom prst="ellipse">
                  <a:avLst/>
                </a:prstGeom>
                <a:solidFill>
                  <a:srgbClr val="C0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100" b="1" u="sng" dirty="0" smtClean="0"/>
                    <a:t>LEAP</a:t>
                  </a:r>
                  <a:endParaRPr lang="en-GB" sz="1100" b="1" u="sng" dirty="0"/>
                </a:p>
              </p:txBody>
            </p:sp>
          </p:grpSp>
          <p:sp>
            <p:nvSpPr>
              <p:cNvPr id="188" name="Arc 187"/>
              <p:cNvSpPr/>
              <p:nvPr/>
            </p:nvSpPr>
            <p:spPr>
              <a:xfrm rot="14284330">
                <a:off x="330888" y="3907298"/>
                <a:ext cx="1013912" cy="955380"/>
              </a:xfrm>
              <a:prstGeom prst="arc">
                <a:avLst>
                  <a:gd name="adj1" fmla="val 16200000"/>
                  <a:gd name="adj2" fmla="val 20338584"/>
                </a:avLst>
              </a:prstGeom>
              <a:ln>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100"/>
              </a:p>
            </p:txBody>
          </p:sp>
          <p:sp>
            <p:nvSpPr>
              <p:cNvPr id="189" name="Arc 188"/>
              <p:cNvSpPr/>
              <p:nvPr/>
            </p:nvSpPr>
            <p:spPr>
              <a:xfrm rot="15653774">
                <a:off x="507495" y="2813502"/>
                <a:ext cx="1013912" cy="955380"/>
              </a:xfrm>
              <a:prstGeom prst="arc">
                <a:avLst>
                  <a:gd name="adj1" fmla="val 15810559"/>
                  <a:gd name="adj2" fmla="val 20296995"/>
                </a:avLst>
              </a:prstGeom>
              <a:ln>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100"/>
              </a:p>
            </p:txBody>
          </p:sp>
          <p:sp>
            <p:nvSpPr>
              <p:cNvPr id="190" name="Arc 189"/>
              <p:cNvSpPr/>
              <p:nvPr/>
            </p:nvSpPr>
            <p:spPr>
              <a:xfrm rot="17375562">
                <a:off x="798529" y="1868162"/>
                <a:ext cx="1013912" cy="955380"/>
              </a:xfrm>
              <a:prstGeom prst="arc">
                <a:avLst>
                  <a:gd name="adj1" fmla="val 15952699"/>
                  <a:gd name="adj2" fmla="val 20582081"/>
                </a:avLst>
              </a:prstGeom>
              <a:ln>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100"/>
              </a:p>
            </p:txBody>
          </p:sp>
          <p:sp>
            <p:nvSpPr>
              <p:cNvPr id="191" name="Arc 190"/>
              <p:cNvSpPr/>
              <p:nvPr/>
            </p:nvSpPr>
            <p:spPr>
              <a:xfrm rot="883140">
                <a:off x="1818984" y="2050658"/>
                <a:ext cx="1013912" cy="955380"/>
              </a:xfrm>
              <a:prstGeom prst="arc">
                <a:avLst>
                  <a:gd name="adj1" fmla="val 15733096"/>
                  <a:gd name="adj2" fmla="val 20884690"/>
                </a:avLst>
              </a:prstGeom>
              <a:ln>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100"/>
              </a:p>
            </p:txBody>
          </p:sp>
          <p:sp>
            <p:nvSpPr>
              <p:cNvPr id="195" name="Freeform 194"/>
              <p:cNvSpPr/>
              <p:nvPr/>
            </p:nvSpPr>
            <p:spPr>
              <a:xfrm>
                <a:off x="2553195" y="3301340"/>
                <a:ext cx="273132" cy="1496291"/>
              </a:xfrm>
              <a:custGeom>
                <a:avLst/>
                <a:gdLst>
                  <a:gd name="connsiteX0" fmla="*/ 273132 w 273132"/>
                  <a:gd name="connsiteY0" fmla="*/ 0 h 1496291"/>
                  <a:gd name="connsiteX1" fmla="*/ 11875 w 273132"/>
                  <a:gd name="connsiteY1" fmla="*/ 510639 h 1496291"/>
                  <a:gd name="connsiteX2" fmla="*/ 118753 w 273132"/>
                  <a:gd name="connsiteY2" fmla="*/ 914400 h 1496291"/>
                  <a:gd name="connsiteX3" fmla="*/ 0 w 273132"/>
                  <a:gd name="connsiteY3" fmla="*/ 1496291 h 1496291"/>
                </a:gdLst>
                <a:ahLst/>
                <a:cxnLst>
                  <a:cxn ang="0">
                    <a:pos x="connsiteX0" y="connsiteY0"/>
                  </a:cxn>
                  <a:cxn ang="0">
                    <a:pos x="connsiteX1" y="connsiteY1"/>
                  </a:cxn>
                  <a:cxn ang="0">
                    <a:pos x="connsiteX2" y="connsiteY2"/>
                  </a:cxn>
                  <a:cxn ang="0">
                    <a:pos x="connsiteX3" y="connsiteY3"/>
                  </a:cxn>
                </a:cxnLst>
                <a:rect l="l" t="t" r="r" b="b"/>
                <a:pathLst>
                  <a:path w="273132" h="1496291">
                    <a:moveTo>
                      <a:pt x="273132" y="0"/>
                    </a:moveTo>
                    <a:cubicBezTo>
                      <a:pt x="155368" y="179119"/>
                      <a:pt x="37605" y="358239"/>
                      <a:pt x="11875" y="510639"/>
                    </a:cubicBezTo>
                    <a:cubicBezTo>
                      <a:pt x="-13855" y="663039"/>
                      <a:pt x="120732" y="750125"/>
                      <a:pt x="118753" y="914400"/>
                    </a:cubicBezTo>
                    <a:cubicBezTo>
                      <a:pt x="116774" y="1078675"/>
                      <a:pt x="58387" y="1287483"/>
                      <a:pt x="0" y="1496291"/>
                    </a:cubicBezTo>
                  </a:path>
                </a:pathLst>
              </a:custGeom>
              <a:noFill/>
              <a:ln>
                <a:solidFill>
                  <a:srgbClr val="00206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grpSp>
        <p:grpSp>
          <p:nvGrpSpPr>
            <p:cNvPr id="197" name="Group 196"/>
            <p:cNvGrpSpPr/>
            <p:nvPr/>
          </p:nvGrpSpPr>
          <p:grpSpPr>
            <a:xfrm>
              <a:off x="3617863" y="1462772"/>
              <a:ext cx="3354574" cy="3443154"/>
              <a:chOff x="175936" y="1448790"/>
              <a:chExt cx="3354574" cy="3443154"/>
            </a:xfrm>
          </p:grpSpPr>
          <p:grpSp>
            <p:nvGrpSpPr>
              <p:cNvPr id="198" name="Group 197"/>
              <p:cNvGrpSpPr/>
              <p:nvPr/>
            </p:nvGrpSpPr>
            <p:grpSpPr>
              <a:xfrm>
                <a:off x="175936" y="1448790"/>
                <a:ext cx="3354574" cy="2720732"/>
                <a:chOff x="175936" y="1846314"/>
                <a:chExt cx="3033835" cy="2401167"/>
              </a:xfrm>
            </p:grpSpPr>
            <p:sp>
              <p:nvSpPr>
                <p:cNvPr id="204" name="Oval 203"/>
                <p:cNvSpPr/>
                <p:nvPr/>
              </p:nvSpPr>
              <p:spPr>
                <a:xfrm>
                  <a:off x="175936" y="3565426"/>
                  <a:ext cx="1241278" cy="682055"/>
                </a:xfrm>
                <a:prstGeom prst="ellips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100" dirty="0" smtClean="0"/>
                    <a:t>Market Environment</a:t>
                  </a:r>
                  <a:endParaRPr lang="en-GB" sz="1100" dirty="0"/>
                </a:p>
              </p:txBody>
            </p:sp>
            <p:sp>
              <p:nvSpPr>
                <p:cNvPr id="205" name="Oval 204"/>
                <p:cNvSpPr/>
                <p:nvPr/>
              </p:nvSpPr>
              <p:spPr>
                <a:xfrm>
                  <a:off x="458933" y="2523461"/>
                  <a:ext cx="910268" cy="584479"/>
                </a:xfrm>
                <a:prstGeom prst="ellips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100" dirty="0" smtClean="0"/>
                    <a:t>Supplier choices</a:t>
                  </a:r>
                  <a:endParaRPr lang="en-GB" sz="1100" dirty="0"/>
                </a:p>
              </p:txBody>
            </p:sp>
            <p:sp>
              <p:nvSpPr>
                <p:cNvPr id="206" name="Oval 205"/>
                <p:cNvSpPr/>
                <p:nvPr/>
              </p:nvSpPr>
              <p:spPr>
                <a:xfrm>
                  <a:off x="1216064" y="1846314"/>
                  <a:ext cx="1109835" cy="663760"/>
                </a:xfrm>
                <a:prstGeom prst="ellips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100" dirty="0" smtClean="0"/>
                    <a:t>Consumer Choices</a:t>
                  </a:r>
                  <a:endParaRPr lang="en-GB" sz="1100" dirty="0"/>
                </a:p>
              </p:txBody>
            </p:sp>
            <p:sp>
              <p:nvSpPr>
                <p:cNvPr id="207" name="Oval 206"/>
                <p:cNvSpPr/>
                <p:nvPr/>
              </p:nvSpPr>
              <p:spPr>
                <a:xfrm>
                  <a:off x="2164087" y="2818032"/>
                  <a:ext cx="1045684" cy="663760"/>
                </a:xfrm>
                <a:prstGeom prst="ellipse">
                  <a:avLst/>
                </a:prstGeom>
                <a:solidFill>
                  <a:srgbClr val="C0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100" b="1" u="sng" dirty="0" smtClean="0"/>
                    <a:t>LEAP</a:t>
                  </a:r>
                  <a:endParaRPr lang="en-GB" sz="1100" b="1" u="sng" dirty="0"/>
                </a:p>
              </p:txBody>
            </p:sp>
          </p:grpSp>
          <p:sp>
            <p:nvSpPr>
              <p:cNvPr id="199" name="Arc 198"/>
              <p:cNvSpPr/>
              <p:nvPr/>
            </p:nvSpPr>
            <p:spPr>
              <a:xfrm rot="14284330">
                <a:off x="330888" y="3907298"/>
                <a:ext cx="1013912" cy="955380"/>
              </a:xfrm>
              <a:prstGeom prst="arc">
                <a:avLst>
                  <a:gd name="adj1" fmla="val 16200000"/>
                  <a:gd name="adj2" fmla="val 20338584"/>
                </a:avLst>
              </a:prstGeom>
              <a:ln>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100"/>
              </a:p>
            </p:txBody>
          </p:sp>
          <p:sp>
            <p:nvSpPr>
              <p:cNvPr id="200" name="Arc 199"/>
              <p:cNvSpPr/>
              <p:nvPr/>
            </p:nvSpPr>
            <p:spPr>
              <a:xfrm rot="15653774">
                <a:off x="507495" y="2813502"/>
                <a:ext cx="1013912" cy="955380"/>
              </a:xfrm>
              <a:prstGeom prst="arc">
                <a:avLst>
                  <a:gd name="adj1" fmla="val 15810559"/>
                  <a:gd name="adj2" fmla="val 20296995"/>
                </a:avLst>
              </a:prstGeom>
              <a:ln>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100"/>
              </a:p>
            </p:txBody>
          </p:sp>
          <p:sp>
            <p:nvSpPr>
              <p:cNvPr id="201" name="Arc 200"/>
              <p:cNvSpPr/>
              <p:nvPr/>
            </p:nvSpPr>
            <p:spPr>
              <a:xfrm rot="17375562">
                <a:off x="798529" y="1868162"/>
                <a:ext cx="1013912" cy="955380"/>
              </a:xfrm>
              <a:prstGeom prst="arc">
                <a:avLst>
                  <a:gd name="adj1" fmla="val 15952699"/>
                  <a:gd name="adj2" fmla="val 20582081"/>
                </a:avLst>
              </a:prstGeom>
              <a:ln>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100"/>
              </a:p>
            </p:txBody>
          </p:sp>
          <p:sp>
            <p:nvSpPr>
              <p:cNvPr id="202" name="Arc 201"/>
              <p:cNvSpPr/>
              <p:nvPr/>
            </p:nvSpPr>
            <p:spPr>
              <a:xfrm rot="883140">
                <a:off x="1818984" y="2050658"/>
                <a:ext cx="1013912" cy="955380"/>
              </a:xfrm>
              <a:prstGeom prst="arc">
                <a:avLst>
                  <a:gd name="adj1" fmla="val 15733096"/>
                  <a:gd name="adj2" fmla="val 20884690"/>
                </a:avLst>
              </a:prstGeom>
              <a:ln>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100"/>
              </a:p>
            </p:txBody>
          </p:sp>
          <p:sp>
            <p:nvSpPr>
              <p:cNvPr id="203" name="Freeform 202"/>
              <p:cNvSpPr/>
              <p:nvPr/>
            </p:nvSpPr>
            <p:spPr>
              <a:xfrm>
                <a:off x="2553195" y="3301340"/>
                <a:ext cx="273132" cy="1496291"/>
              </a:xfrm>
              <a:custGeom>
                <a:avLst/>
                <a:gdLst>
                  <a:gd name="connsiteX0" fmla="*/ 273132 w 273132"/>
                  <a:gd name="connsiteY0" fmla="*/ 0 h 1496291"/>
                  <a:gd name="connsiteX1" fmla="*/ 11875 w 273132"/>
                  <a:gd name="connsiteY1" fmla="*/ 510639 h 1496291"/>
                  <a:gd name="connsiteX2" fmla="*/ 118753 w 273132"/>
                  <a:gd name="connsiteY2" fmla="*/ 914400 h 1496291"/>
                  <a:gd name="connsiteX3" fmla="*/ 0 w 273132"/>
                  <a:gd name="connsiteY3" fmla="*/ 1496291 h 1496291"/>
                </a:gdLst>
                <a:ahLst/>
                <a:cxnLst>
                  <a:cxn ang="0">
                    <a:pos x="connsiteX0" y="connsiteY0"/>
                  </a:cxn>
                  <a:cxn ang="0">
                    <a:pos x="connsiteX1" y="connsiteY1"/>
                  </a:cxn>
                  <a:cxn ang="0">
                    <a:pos x="connsiteX2" y="connsiteY2"/>
                  </a:cxn>
                  <a:cxn ang="0">
                    <a:pos x="connsiteX3" y="connsiteY3"/>
                  </a:cxn>
                </a:cxnLst>
                <a:rect l="l" t="t" r="r" b="b"/>
                <a:pathLst>
                  <a:path w="273132" h="1496291">
                    <a:moveTo>
                      <a:pt x="273132" y="0"/>
                    </a:moveTo>
                    <a:cubicBezTo>
                      <a:pt x="155368" y="179119"/>
                      <a:pt x="37605" y="358239"/>
                      <a:pt x="11875" y="510639"/>
                    </a:cubicBezTo>
                    <a:cubicBezTo>
                      <a:pt x="-13855" y="663039"/>
                      <a:pt x="120732" y="750125"/>
                      <a:pt x="118753" y="914400"/>
                    </a:cubicBezTo>
                    <a:cubicBezTo>
                      <a:pt x="116774" y="1078675"/>
                      <a:pt x="58387" y="1287483"/>
                      <a:pt x="0" y="1496291"/>
                    </a:cubicBezTo>
                  </a:path>
                </a:pathLst>
              </a:custGeom>
              <a:noFill/>
              <a:ln>
                <a:solidFill>
                  <a:srgbClr val="00206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grpSp>
        <p:grpSp>
          <p:nvGrpSpPr>
            <p:cNvPr id="208" name="Group 207"/>
            <p:cNvGrpSpPr/>
            <p:nvPr/>
          </p:nvGrpSpPr>
          <p:grpSpPr>
            <a:xfrm>
              <a:off x="7077330" y="1462773"/>
              <a:ext cx="3354574" cy="3443153"/>
              <a:chOff x="175936" y="1448791"/>
              <a:chExt cx="3354574" cy="3443153"/>
            </a:xfrm>
          </p:grpSpPr>
          <p:grpSp>
            <p:nvGrpSpPr>
              <p:cNvPr id="209" name="Group 208"/>
              <p:cNvGrpSpPr/>
              <p:nvPr/>
            </p:nvGrpSpPr>
            <p:grpSpPr>
              <a:xfrm>
                <a:off x="175936" y="1448791"/>
                <a:ext cx="3354574" cy="2720731"/>
                <a:chOff x="175936" y="1846315"/>
                <a:chExt cx="3033835" cy="2401166"/>
              </a:xfrm>
            </p:grpSpPr>
            <p:sp>
              <p:nvSpPr>
                <p:cNvPr id="215" name="Oval 214"/>
                <p:cNvSpPr/>
                <p:nvPr/>
              </p:nvSpPr>
              <p:spPr>
                <a:xfrm>
                  <a:off x="175936" y="3565426"/>
                  <a:ext cx="1241278" cy="682055"/>
                </a:xfrm>
                <a:prstGeom prst="ellips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100" dirty="0" smtClean="0"/>
                    <a:t>Market Environment</a:t>
                  </a:r>
                  <a:endParaRPr lang="en-GB" sz="1100" dirty="0"/>
                </a:p>
              </p:txBody>
            </p:sp>
            <p:sp>
              <p:nvSpPr>
                <p:cNvPr id="216" name="Oval 215"/>
                <p:cNvSpPr/>
                <p:nvPr/>
              </p:nvSpPr>
              <p:spPr>
                <a:xfrm>
                  <a:off x="458933" y="2523461"/>
                  <a:ext cx="910268" cy="584479"/>
                </a:xfrm>
                <a:prstGeom prst="ellips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100" dirty="0" smtClean="0"/>
                    <a:t>Supplier choices</a:t>
                  </a:r>
                  <a:endParaRPr lang="en-GB" sz="1100" dirty="0"/>
                </a:p>
              </p:txBody>
            </p:sp>
            <p:sp>
              <p:nvSpPr>
                <p:cNvPr id="217" name="Oval 216"/>
                <p:cNvSpPr/>
                <p:nvPr/>
              </p:nvSpPr>
              <p:spPr>
                <a:xfrm>
                  <a:off x="1216064" y="1846315"/>
                  <a:ext cx="1109835" cy="663760"/>
                </a:xfrm>
                <a:prstGeom prst="ellips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100" dirty="0" smtClean="0"/>
                    <a:t>Consumer Choices</a:t>
                  </a:r>
                  <a:endParaRPr lang="en-GB" sz="1100" dirty="0"/>
                </a:p>
              </p:txBody>
            </p:sp>
            <p:sp>
              <p:nvSpPr>
                <p:cNvPr id="218" name="Oval 217"/>
                <p:cNvSpPr/>
                <p:nvPr/>
              </p:nvSpPr>
              <p:spPr>
                <a:xfrm>
                  <a:off x="2164087" y="2818032"/>
                  <a:ext cx="1045684" cy="663760"/>
                </a:xfrm>
                <a:prstGeom prst="ellipse">
                  <a:avLst/>
                </a:prstGeom>
                <a:solidFill>
                  <a:srgbClr val="C0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100" b="1" u="sng" dirty="0" smtClean="0"/>
                    <a:t>LEAP</a:t>
                  </a:r>
                  <a:endParaRPr lang="en-GB" sz="1100" b="1" u="sng" dirty="0"/>
                </a:p>
              </p:txBody>
            </p:sp>
          </p:grpSp>
          <p:sp>
            <p:nvSpPr>
              <p:cNvPr id="210" name="Arc 209"/>
              <p:cNvSpPr/>
              <p:nvPr/>
            </p:nvSpPr>
            <p:spPr>
              <a:xfrm rot="14284330">
                <a:off x="330888" y="3907298"/>
                <a:ext cx="1013912" cy="955380"/>
              </a:xfrm>
              <a:prstGeom prst="arc">
                <a:avLst>
                  <a:gd name="adj1" fmla="val 16200000"/>
                  <a:gd name="adj2" fmla="val 20338584"/>
                </a:avLst>
              </a:prstGeom>
              <a:ln>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100"/>
              </a:p>
            </p:txBody>
          </p:sp>
          <p:sp>
            <p:nvSpPr>
              <p:cNvPr id="211" name="Arc 210"/>
              <p:cNvSpPr/>
              <p:nvPr/>
            </p:nvSpPr>
            <p:spPr>
              <a:xfrm rot="15653774">
                <a:off x="507495" y="2813502"/>
                <a:ext cx="1013912" cy="955380"/>
              </a:xfrm>
              <a:prstGeom prst="arc">
                <a:avLst>
                  <a:gd name="adj1" fmla="val 15810559"/>
                  <a:gd name="adj2" fmla="val 20296995"/>
                </a:avLst>
              </a:prstGeom>
              <a:ln>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100"/>
              </a:p>
            </p:txBody>
          </p:sp>
          <p:sp>
            <p:nvSpPr>
              <p:cNvPr id="212" name="Arc 211"/>
              <p:cNvSpPr/>
              <p:nvPr/>
            </p:nvSpPr>
            <p:spPr>
              <a:xfrm rot="17375562">
                <a:off x="798529" y="1868162"/>
                <a:ext cx="1013912" cy="955380"/>
              </a:xfrm>
              <a:prstGeom prst="arc">
                <a:avLst>
                  <a:gd name="adj1" fmla="val 15952699"/>
                  <a:gd name="adj2" fmla="val 20582081"/>
                </a:avLst>
              </a:prstGeom>
              <a:ln>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100"/>
              </a:p>
            </p:txBody>
          </p:sp>
          <p:sp>
            <p:nvSpPr>
              <p:cNvPr id="213" name="Arc 212"/>
              <p:cNvSpPr/>
              <p:nvPr/>
            </p:nvSpPr>
            <p:spPr>
              <a:xfrm rot="883140">
                <a:off x="1818984" y="2050658"/>
                <a:ext cx="1013912" cy="955380"/>
              </a:xfrm>
              <a:prstGeom prst="arc">
                <a:avLst>
                  <a:gd name="adj1" fmla="val 15733096"/>
                  <a:gd name="adj2" fmla="val 20884690"/>
                </a:avLst>
              </a:prstGeom>
              <a:ln>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100"/>
              </a:p>
            </p:txBody>
          </p:sp>
          <p:sp>
            <p:nvSpPr>
              <p:cNvPr id="214" name="Freeform 213"/>
              <p:cNvSpPr/>
              <p:nvPr/>
            </p:nvSpPr>
            <p:spPr>
              <a:xfrm>
                <a:off x="2553195" y="3301340"/>
                <a:ext cx="273132" cy="1496291"/>
              </a:xfrm>
              <a:custGeom>
                <a:avLst/>
                <a:gdLst>
                  <a:gd name="connsiteX0" fmla="*/ 273132 w 273132"/>
                  <a:gd name="connsiteY0" fmla="*/ 0 h 1496291"/>
                  <a:gd name="connsiteX1" fmla="*/ 11875 w 273132"/>
                  <a:gd name="connsiteY1" fmla="*/ 510639 h 1496291"/>
                  <a:gd name="connsiteX2" fmla="*/ 118753 w 273132"/>
                  <a:gd name="connsiteY2" fmla="*/ 914400 h 1496291"/>
                  <a:gd name="connsiteX3" fmla="*/ 0 w 273132"/>
                  <a:gd name="connsiteY3" fmla="*/ 1496291 h 1496291"/>
                </a:gdLst>
                <a:ahLst/>
                <a:cxnLst>
                  <a:cxn ang="0">
                    <a:pos x="connsiteX0" y="connsiteY0"/>
                  </a:cxn>
                  <a:cxn ang="0">
                    <a:pos x="connsiteX1" y="connsiteY1"/>
                  </a:cxn>
                  <a:cxn ang="0">
                    <a:pos x="connsiteX2" y="connsiteY2"/>
                  </a:cxn>
                  <a:cxn ang="0">
                    <a:pos x="connsiteX3" y="connsiteY3"/>
                  </a:cxn>
                </a:cxnLst>
                <a:rect l="l" t="t" r="r" b="b"/>
                <a:pathLst>
                  <a:path w="273132" h="1496291">
                    <a:moveTo>
                      <a:pt x="273132" y="0"/>
                    </a:moveTo>
                    <a:cubicBezTo>
                      <a:pt x="155368" y="179119"/>
                      <a:pt x="37605" y="358239"/>
                      <a:pt x="11875" y="510639"/>
                    </a:cubicBezTo>
                    <a:cubicBezTo>
                      <a:pt x="-13855" y="663039"/>
                      <a:pt x="120732" y="750125"/>
                      <a:pt x="118753" y="914400"/>
                    </a:cubicBezTo>
                    <a:cubicBezTo>
                      <a:pt x="116774" y="1078675"/>
                      <a:pt x="58387" y="1287483"/>
                      <a:pt x="0" y="1496291"/>
                    </a:cubicBezTo>
                  </a:path>
                </a:pathLst>
              </a:custGeom>
              <a:noFill/>
              <a:ln>
                <a:solidFill>
                  <a:srgbClr val="00206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grpSp>
      </p:grpSp>
      <p:sp>
        <p:nvSpPr>
          <p:cNvPr id="47" name="Title 1"/>
          <p:cNvSpPr>
            <a:spLocks noGrp="1"/>
          </p:cNvSpPr>
          <p:nvPr>
            <p:ph type="title"/>
          </p:nvPr>
        </p:nvSpPr>
        <p:spPr>
          <a:xfrm>
            <a:off x="589540" y="39051"/>
            <a:ext cx="9593704" cy="1017670"/>
          </a:xfrm>
        </p:spPr>
        <p:txBody>
          <a:bodyPr/>
          <a:lstStyle/>
          <a:p>
            <a:r>
              <a:rPr lang="en-GB" b="1" dirty="0" smtClean="0">
                <a:solidFill>
                  <a:schemeClr val="bg1"/>
                </a:solidFill>
              </a:rPr>
              <a:t>Approach – Scenario Analysis</a:t>
            </a:r>
            <a:endParaRPr lang="en-GB" b="1" dirty="0">
              <a:solidFill>
                <a:schemeClr val="bg1"/>
              </a:solidFill>
            </a:endParaRPr>
          </a:p>
        </p:txBody>
      </p:sp>
      <p:sp>
        <p:nvSpPr>
          <p:cNvPr id="2" name="Oval 1"/>
          <p:cNvSpPr/>
          <p:nvPr/>
        </p:nvSpPr>
        <p:spPr>
          <a:xfrm>
            <a:off x="0" y="1239914"/>
            <a:ext cx="2720740" cy="192363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b="1" u="sng" dirty="0" smtClean="0">
                <a:solidFill>
                  <a:sysClr val="windowText" lastClr="000000"/>
                </a:solidFill>
              </a:rPr>
              <a:t>AHP</a:t>
            </a:r>
            <a:endParaRPr lang="en-GB" b="1" u="sng" dirty="0">
              <a:solidFill>
                <a:sysClr val="windowText" lastClr="000000"/>
              </a:solidFill>
            </a:endParaRPr>
          </a:p>
        </p:txBody>
      </p:sp>
      <p:sp>
        <p:nvSpPr>
          <p:cNvPr id="3" name="TextBox 2"/>
          <p:cNvSpPr txBox="1"/>
          <p:nvPr/>
        </p:nvSpPr>
        <p:spPr>
          <a:xfrm>
            <a:off x="1700720" y="5689642"/>
            <a:ext cx="9302560" cy="923330"/>
          </a:xfrm>
          <a:prstGeom prst="rect">
            <a:avLst/>
          </a:prstGeom>
          <a:noFill/>
        </p:spPr>
        <p:txBody>
          <a:bodyPr wrap="square" rtlCol="0">
            <a:spAutoFit/>
          </a:bodyPr>
          <a:lstStyle/>
          <a:p>
            <a:pPr marL="342900" indent="-342900">
              <a:buFont typeface="+mj-lt"/>
              <a:buAutoNum type="arabicPeriod"/>
            </a:pPr>
            <a:r>
              <a:rPr lang="en-GB" dirty="0" smtClean="0"/>
              <a:t>Reference Scenario – Current trends</a:t>
            </a:r>
          </a:p>
          <a:p>
            <a:pPr marL="342900" indent="-342900">
              <a:buFont typeface="+mj-lt"/>
              <a:buAutoNum type="arabicPeriod"/>
            </a:pPr>
            <a:r>
              <a:rPr lang="en-GB" dirty="0" smtClean="0"/>
              <a:t>Existing Commitments – Broad policy commitments and plans</a:t>
            </a:r>
          </a:p>
          <a:p>
            <a:pPr marL="342900" indent="-342900">
              <a:buFont typeface="+mj-lt"/>
              <a:buAutoNum type="arabicPeriod"/>
            </a:pPr>
            <a:r>
              <a:rPr lang="en-GB" dirty="0" smtClean="0"/>
              <a:t>Renewable Energy Scenario – Explorative; competitiveness of renewable energy</a:t>
            </a:r>
            <a:endParaRPr lang="en-GB" dirty="0"/>
          </a:p>
        </p:txBody>
      </p:sp>
    </p:spTree>
    <p:extLst>
      <p:ext uri="{BB962C8B-B14F-4D97-AF65-F5344CB8AC3E}">
        <p14:creationId xmlns:p14="http://schemas.microsoft.com/office/powerpoint/2010/main" val="33900637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620" y="0"/>
            <a:ext cx="11319933" cy="1296988"/>
          </a:xfrm>
        </p:spPr>
        <p:txBody>
          <a:bodyPr/>
          <a:lstStyle/>
          <a:p>
            <a:r>
              <a:rPr lang="en-GB" dirty="0" smtClean="0">
                <a:solidFill>
                  <a:schemeClr val="bg1"/>
                </a:solidFill>
              </a:rPr>
              <a:t>AHP – Analytical Hierarchy Process</a:t>
            </a:r>
            <a:endParaRPr lang="en-GB" b="1" dirty="0">
              <a:solidFill>
                <a:schemeClr val="bg1"/>
              </a:solidFill>
            </a:endParaRPr>
          </a:p>
        </p:txBody>
      </p:sp>
      <p:pic>
        <p:nvPicPr>
          <p:cNvPr id="5" name="Picture 4"/>
          <p:cNvPicPr>
            <a:picLocks noChangeAspect="1"/>
          </p:cNvPicPr>
          <p:nvPr/>
        </p:nvPicPr>
        <p:blipFill rotWithShape="1">
          <a:blip r:embed="rId2"/>
          <a:srcRect l="2679" t="48542" r="47657" b="22917"/>
          <a:stretch/>
        </p:blipFill>
        <p:spPr>
          <a:xfrm>
            <a:off x="0" y="861854"/>
            <a:ext cx="6461760" cy="2087880"/>
          </a:xfrm>
          <a:prstGeom prst="rect">
            <a:avLst/>
          </a:prstGeom>
        </p:spPr>
      </p:pic>
      <p:pic>
        <p:nvPicPr>
          <p:cNvPr id="6" name="Picture 5"/>
          <p:cNvPicPr>
            <a:picLocks noChangeAspect="1"/>
          </p:cNvPicPr>
          <p:nvPr/>
        </p:nvPicPr>
        <p:blipFill rotWithShape="1">
          <a:blip r:embed="rId3"/>
          <a:srcRect l="50821" t="31875" r="2210" b="39166"/>
          <a:stretch/>
        </p:blipFill>
        <p:spPr>
          <a:xfrm>
            <a:off x="0" y="4223068"/>
            <a:ext cx="6461760" cy="2239862"/>
          </a:xfrm>
          <a:prstGeom prst="rect">
            <a:avLst/>
          </a:prstGeom>
        </p:spPr>
      </p:pic>
      <p:sp>
        <p:nvSpPr>
          <p:cNvPr id="7" name="TextBox 6"/>
          <p:cNvSpPr txBox="1"/>
          <p:nvPr/>
        </p:nvSpPr>
        <p:spPr>
          <a:xfrm>
            <a:off x="7223760" y="861854"/>
            <a:ext cx="4678680" cy="923330"/>
          </a:xfrm>
          <a:prstGeom prst="rect">
            <a:avLst/>
          </a:prstGeom>
          <a:noFill/>
        </p:spPr>
        <p:txBody>
          <a:bodyPr wrap="square" rtlCol="0">
            <a:spAutoFit/>
          </a:bodyPr>
          <a:lstStyle/>
          <a:p>
            <a:r>
              <a:rPr lang="en-GB" dirty="0" smtClean="0"/>
              <a:t>-Necessary livelihood needs (livelihood capitals)</a:t>
            </a:r>
          </a:p>
          <a:p>
            <a:r>
              <a:rPr lang="en-GB" dirty="0" smtClean="0"/>
              <a:t>-Linked to Exogenous factors</a:t>
            </a:r>
            <a:endParaRPr lang="en-GB" dirty="0"/>
          </a:p>
        </p:txBody>
      </p:sp>
      <p:sp>
        <p:nvSpPr>
          <p:cNvPr id="8" name="TextBox 7"/>
          <p:cNvSpPr txBox="1"/>
          <p:nvPr/>
        </p:nvSpPr>
        <p:spPr>
          <a:xfrm>
            <a:off x="7223760" y="5342999"/>
            <a:ext cx="4678680" cy="923330"/>
          </a:xfrm>
          <a:prstGeom prst="rect">
            <a:avLst/>
          </a:prstGeom>
          <a:noFill/>
        </p:spPr>
        <p:txBody>
          <a:bodyPr wrap="square" rtlCol="0">
            <a:spAutoFit/>
          </a:bodyPr>
          <a:lstStyle/>
          <a:p>
            <a:r>
              <a:rPr lang="en-GB" dirty="0" smtClean="0"/>
              <a:t>-Necessary operational measures (sustainability factors)</a:t>
            </a:r>
          </a:p>
          <a:p>
            <a:r>
              <a:rPr lang="en-GB" dirty="0" smtClean="0"/>
              <a:t>-Linked to exogenous factors </a:t>
            </a:r>
            <a:endParaRPr lang="en-GB" dirty="0"/>
          </a:p>
        </p:txBody>
      </p:sp>
      <p:pic>
        <p:nvPicPr>
          <p:cNvPr id="9" name="Picture 3"/>
          <p:cNvPicPr>
            <a:picLocks noChangeAspect="1" noChangeArrowheads="1"/>
          </p:cNvPicPr>
          <p:nvPr/>
        </p:nvPicPr>
        <p:blipFill>
          <a:blip r:embed="rId4" cstate="print"/>
          <a:srcRect/>
          <a:stretch>
            <a:fillRect/>
          </a:stretch>
        </p:blipFill>
        <p:spPr bwMode="auto">
          <a:xfrm>
            <a:off x="761226" y="3118917"/>
            <a:ext cx="4939308" cy="432048"/>
          </a:xfrm>
          <a:prstGeom prst="rect">
            <a:avLst/>
          </a:prstGeom>
          <a:noFill/>
          <a:ln w="9525">
            <a:noFill/>
            <a:miter lim="800000"/>
            <a:headEnd/>
            <a:tailEnd/>
          </a:ln>
        </p:spPr>
      </p:pic>
      <p:sp>
        <p:nvSpPr>
          <p:cNvPr id="3" name="TextBox 2"/>
          <p:cNvSpPr txBox="1"/>
          <p:nvPr/>
        </p:nvSpPr>
        <p:spPr>
          <a:xfrm>
            <a:off x="194733" y="571210"/>
            <a:ext cx="2030307" cy="646331"/>
          </a:xfrm>
          <a:prstGeom prst="rect">
            <a:avLst/>
          </a:prstGeom>
          <a:noFill/>
        </p:spPr>
        <p:txBody>
          <a:bodyPr wrap="square" rtlCol="0">
            <a:spAutoFit/>
          </a:bodyPr>
          <a:lstStyle/>
          <a:p>
            <a:r>
              <a:rPr lang="en-GB" b="1" u="sng" dirty="0" smtClean="0"/>
              <a:t>Consumers (e.g. household)</a:t>
            </a:r>
            <a:endParaRPr lang="en-GB" b="1" u="sng" dirty="0"/>
          </a:p>
        </p:txBody>
      </p:sp>
      <p:sp>
        <p:nvSpPr>
          <p:cNvPr id="10" name="TextBox 9"/>
          <p:cNvSpPr txBox="1"/>
          <p:nvPr/>
        </p:nvSpPr>
        <p:spPr>
          <a:xfrm>
            <a:off x="609600" y="4038402"/>
            <a:ext cx="1615440" cy="369332"/>
          </a:xfrm>
          <a:prstGeom prst="rect">
            <a:avLst/>
          </a:prstGeom>
          <a:noFill/>
        </p:spPr>
        <p:txBody>
          <a:bodyPr wrap="square" rtlCol="0">
            <a:spAutoFit/>
          </a:bodyPr>
          <a:lstStyle/>
          <a:p>
            <a:r>
              <a:rPr lang="en-GB" b="1" u="sng" dirty="0" smtClean="0"/>
              <a:t>Suppliers</a:t>
            </a:r>
            <a:endParaRPr lang="en-GB" b="1" u="sng" dirty="0"/>
          </a:p>
        </p:txBody>
      </p:sp>
      <p:sp>
        <p:nvSpPr>
          <p:cNvPr id="4" name="TextBox 3"/>
          <p:cNvSpPr txBox="1"/>
          <p:nvPr/>
        </p:nvSpPr>
        <p:spPr>
          <a:xfrm>
            <a:off x="7071360" y="2158842"/>
            <a:ext cx="4831080" cy="286232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200" u="sng" dirty="0" smtClean="0">
                <a:solidFill>
                  <a:srgbClr val="002060"/>
                </a:solidFill>
              </a:rPr>
              <a:t>Exogenous factors based on relevant policy criteria – </a:t>
            </a:r>
          </a:p>
          <a:p>
            <a:r>
              <a:rPr lang="en-US" sz="1200" dirty="0"/>
              <a:t>Supply-side Policy Criteria</a:t>
            </a:r>
          </a:p>
          <a:p>
            <a:pPr lvl="1"/>
            <a:r>
              <a:rPr lang="en-US" sz="1200" dirty="0"/>
              <a:t>Financing mechanism (access to credit)</a:t>
            </a:r>
          </a:p>
          <a:p>
            <a:pPr lvl="1"/>
            <a:r>
              <a:rPr lang="en-US" sz="1200" dirty="0"/>
              <a:t>Subsidy level (direct funding support)</a:t>
            </a:r>
          </a:p>
          <a:p>
            <a:pPr lvl="1"/>
            <a:r>
              <a:rPr lang="en-US" sz="1200" dirty="0"/>
              <a:t>Cost of tech components (Tax incentives)</a:t>
            </a:r>
          </a:p>
          <a:p>
            <a:pPr lvl="1"/>
            <a:r>
              <a:rPr lang="en-US" sz="1200" dirty="0"/>
              <a:t>Finance/Funding channels (REA, MFI)</a:t>
            </a:r>
          </a:p>
          <a:p>
            <a:pPr lvl="1"/>
            <a:r>
              <a:rPr lang="en-US" sz="1200" dirty="0"/>
              <a:t>Technical capacity (development agency policy)</a:t>
            </a:r>
          </a:p>
          <a:p>
            <a:pPr lvl="1"/>
            <a:r>
              <a:rPr lang="en-US" sz="1200" dirty="0">
                <a:solidFill>
                  <a:srgbClr val="FF0000"/>
                </a:solidFill>
              </a:rPr>
              <a:t>Previous Level of Demand</a:t>
            </a:r>
            <a:r>
              <a:rPr lang="en-US" sz="1200" dirty="0"/>
              <a:t> (</a:t>
            </a:r>
            <a:r>
              <a:rPr lang="en-US" sz="1200" dirty="0">
                <a:solidFill>
                  <a:srgbClr val="FF0000"/>
                </a:solidFill>
              </a:rPr>
              <a:t>based on LEAP output</a:t>
            </a:r>
            <a:r>
              <a:rPr lang="en-US" sz="1200" dirty="0"/>
              <a:t>)</a:t>
            </a:r>
          </a:p>
          <a:p>
            <a:endParaRPr lang="en-US" sz="1200" dirty="0"/>
          </a:p>
          <a:p>
            <a:r>
              <a:rPr lang="en-US" sz="1200" dirty="0"/>
              <a:t>Demand-side Policy Criteria</a:t>
            </a:r>
          </a:p>
          <a:p>
            <a:pPr lvl="1"/>
            <a:r>
              <a:rPr lang="en-US" sz="1200" dirty="0"/>
              <a:t>Financing mechanism (access to credit)</a:t>
            </a:r>
          </a:p>
          <a:p>
            <a:pPr lvl="1"/>
            <a:r>
              <a:rPr lang="en-US" sz="1200" dirty="0"/>
              <a:t>Other Welfare needs (policy alignment)</a:t>
            </a:r>
          </a:p>
          <a:p>
            <a:pPr lvl="1"/>
            <a:r>
              <a:rPr lang="en-US" sz="1200" dirty="0">
                <a:solidFill>
                  <a:srgbClr val="FF0000"/>
                </a:solidFill>
              </a:rPr>
              <a:t>Service Type from Producers </a:t>
            </a:r>
            <a:r>
              <a:rPr lang="en-US" sz="1200" dirty="0"/>
              <a:t>(</a:t>
            </a:r>
            <a:r>
              <a:rPr lang="en-US" sz="1200" dirty="0">
                <a:solidFill>
                  <a:srgbClr val="FF0000"/>
                </a:solidFill>
              </a:rPr>
              <a:t>based on </a:t>
            </a:r>
            <a:r>
              <a:rPr lang="en-US" sz="1200" dirty="0" smtClean="0">
                <a:solidFill>
                  <a:srgbClr val="FF0000"/>
                </a:solidFill>
              </a:rPr>
              <a:t>supplier </a:t>
            </a:r>
            <a:r>
              <a:rPr lang="en-US" sz="1200" dirty="0">
                <a:solidFill>
                  <a:srgbClr val="FF0000"/>
                </a:solidFill>
              </a:rPr>
              <a:t>AHP analysis</a:t>
            </a:r>
            <a:r>
              <a:rPr lang="en-US" sz="1200" dirty="0"/>
              <a:t>)</a:t>
            </a:r>
            <a:endParaRPr lang="en-US" sz="1200" dirty="0">
              <a:solidFill>
                <a:srgbClr val="FF0000"/>
              </a:solidFill>
            </a:endParaRPr>
          </a:p>
          <a:p>
            <a:endParaRPr lang="en-GB" sz="1200" dirty="0">
              <a:solidFill>
                <a:srgbClr val="FF0000"/>
              </a:solidFill>
            </a:endParaRPr>
          </a:p>
        </p:txBody>
      </p:sp>
    </p:spTree>
    <p:extLst>
      <p:ext uri="{BB962C8B-B14F-4D97-AF65-F5344CB8AC3E}">
        <p14:creationId xmlns:p14="http://schemas.microsoft.com/office/powerpoint/2010/main" val="17230961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266" y="0"/>
            <a:ext cx="11319933" cy="1296988"/>
          </a:xfrm>
        </p:spPr>
        <p:txBody>
          <a:bodyPr/>
          <a:lstStyle/>
          <a:p>
            <a:r>
              <a:rPr lang="en-GB" b="1" dirty="0" smtClean="0">
                <a:solidFill>
                  <a:schemeClr val="bg1"/>
                </a:solidFill>
              </a:rPr>
              <a:t>Conclusion</a:t>
            </a:r>
            <a:endParaRPr lang="en-GB" b="1" dirty="0">
              <a:solidFill>
                <a:schemeClr val="bg1"/>
              </a:solidFill>
            </a:endParaRPr>
          </a:p>
        </p:txBody>
      </p:sp>
      <p:sp>
        <p:nvSpPr>
          <p:cNvPr id="3" name="Content Placeholder 2"/>
          <p:cNvSpPr>
            <a:spLocks noGrp="1"/>
          </p:cNvSpPr>
          <p:nvPr>
            <p:ph idx="1"/>
          </p:nvPr>
        </p:nvSpPr>
        <p:spPr>
          <a:xfrm>
            <a:off x="440266" y="994728"/>
            <a:ext cx="11319933" cy="4215131"/>
          </a:xfrm>
        </p:spPr>
        <p:txBody>
          <a:bodyPr/>
          <a:lstStyle/>
          <a:p>
            <a:r>
              <a:rPr lang="en-GB" dirty="0" smtClean="0"/>
              <a:t>Limitations</a:t>
            </a:r>
          </a:p>
          <a:p>
            <a:pPr lvl="1"/>
            <a:r>
              <a:rPr lang="en-GB" dirty="0" smtClean="0"/>
              <a:t>Dependent on assumptions (iteration process, market picture)</a:t>
            </a:r>
          </a:p>
          <a:p>
            <a:pPr lvl="1"/>
            <a:r>
              <a:rPr lang="en-GB" dirty="0" smtClean="0"/>
              <a:t>Participant understanding of questions</a:t>
            </a:r>
          </a:p>
          <a:p>
            <a:pPr lvl="1"/>
            <a:r>
              <a:rPr lang="en-GB" dirty="0" smtClean="0"/>
              <a:t>Secondary data availability</a:t>
            </a:r>
          </a:p>
          <a:p>
            <a:r>
              <a:rPr lang="en-GB" dirty="0" smtClean="0"/>
              <a:t>Willing practitioners</a:t>
            </a:r>
            <a:endParaRPr lang="en-GB" dirty="0"/>
          </a:p>
          <a:p>
            <a:r>
              <a:rPr lang="en-GB" dirty="0" smtClean="0"/>
              <a:t>To provide knowledge on the suitability of certain policy actions on country and local dynamics.</a:t>
            </a:r>
          </a:p>
        </p:txBody>
      </p:sp>
    </p:spTree>
    <p:extLst>
      <p:ext uri="{BB962C8B-B14F-4D97-AF65-F5344CB8AC3E}">
        <p14:creationId xmlns:p14="http://schemas.microsoft.com/office/powerpoint/2010/main" val="3333006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1851" y="1069659"/>
            <a:ext cx="10515600" cy="2852737"/>
          </a:xfrm>
        </p:spPr>
        <p:txBody>
          <a:bodyPr/>
          <a:lstStyle/>
          <a:p>
            <a:r>
              <a:rPr lang="en-GB" dirty="0" smtClean="0"/>
              <a:t>Thank you for your attention</a:t>
            </a:r>
            <a:endParaRPr lang="en-GB" dirty="0"/>
          </a:p>
        </p:txBody>
      </p:sp>
      <p:sp>
        <p:nvSpPr>
          <p:cNvPr id="5" name="Text Placeholder 4"/>
          <p:cNvSpPr>
            <a:spLocks noGrp="1"/>
          </p:cNvSpPr>
          <p:nvPr>
            <p:ph type="body" idx="1"/>
          </p:nvPr>
        </p:nvSpPr>
        <p:spPr/>
        <p:txBody>
          <a:bodyPr/>
          <a:lstStyle/>
          <a:p>
            <a:pPr algn="ctr"/>
            <a:r>
              <a:rPr lang="en-GB" dirty="0" smtClean="0"/>
              <a:t>Questions and Comments </a:t>
            </a:r>
            <a:r>
              <a:rPr lang="en-GB" dirty="0" smtClean="0"/>
              <a:t>please</a:t>
            </a:r>
          </a:p>
        </p:txBody>
      </p:sp>
    </p:spTree>
    <p:extLst>
      <p:ext uri="{BB962C8B-B14F-4D97-AF65-F5344CB8AC3E}">
        <p14:creationId xmlns:p14="http://schemas.microsoft.com/office/powerpoint/2010/main" val="2403931623"/>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5">
      <a:dk1>
        <a:srgbClr val="000000"/>
      </a:dk1>
      <a:lt1>
        <a:srgbClr val="FFFFFF"/>
      </a:lt1>
      <a:dk2>
        <a:srgbClr val="000000"/>
      </a:dk2>
      <a:lt2>
        <a:srgbClr val="808080"/>
      </a:lt2>
      <a:accent1>
        <a:srgbClr val="7FA1AC"/>
      </a:accent1>
      <a:accent2>
        <a:srgbClr val="459CBD"/>
      </a:accent2>
      <a:accent3>
        <a:srgbClr val="FFFFFF"/>
      </a:accent3>
      <a:accent4>
        <a:srgbClr val="000000"/>
      </a:accent4>
      <a:accent5>
        <a:srgbClr val="C0CDD2"/>
      </a:accent5>
      <a:accent6>
        <a:srgbClr val="3E8DAB"/>
      </a:accent6>
      <a:hlink>
        <a:srgbClr val="A8C0D1"/>
      </a:hlink>
      <a:folHlink>
        <a:srgbClr val="C88BA9"/>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ustom Design 13">
        <a:dk1>
          <a:srgbClr val="000000"/>
        </a:dk1>
        <a:lt1>
          <a:srgbClr val="FFFFFF"/>
        </a:lt1>
        <a:dk2>
          <a:srgbClr val="000000"/>
        </a:dk2>
        <a:lt2>
          <a:srgbClr val="808080"/>
        </a:lt2>
        <a:accent1>
          <a:srgbClr val="7FA1AC"/>
        </a:accent1>
        <a:accent2>
          <a:srgbClr val="004359"/>
        </a:accent2>
        <a:accent3>
          <a:srgbClr val="FFFFFF"/>
        </a:accent3>
        <a:accent4>
          <a:srgbClr val="000000"/>
        </a:accent4>
        <a:accent5>
          <a:srgbClr val="C0CDD2"/>
        </a:accent5>
        <a:accent6>
          <a:srgbClr val="003C50"/>
        </a:accent6>
        <a:hlink>
          <a:srgbClr val="4B4620"/>
        </a:hlink>
        <a:folHlink>
          <a:srgbClr val="B25D86"/>
        </a:folHlink>
      </a:clrScheme>
      <a:clrMap bg1="lt1" tx1="dk1" bg2="lt2" tx2="dk2" accent1="accent1" accent2="accent2" accent3="accent3" accent4="accent4" accent5="accent5" accent6="accent6" hlink="hlink" folHlink="folHlink"/>
    </a:extraClrScheme>
    <a:extraClrScheme>
      <a:clrScheme name="Custom Design 14">
        <a:dk1>
          <a:srgbClr val="000000"/>
        </a:dk1>
        <a:lt1>
          <a:srgbClr val="FFFFFF"/>
        </a:lt1>
        <a:dk2>
          <a:srgbClr val="004359"/>
        </a:dk2>
        <a:lt2>
          <a:srgbClr val="808080"/>
        </a:lt2>
        <a:accent1>
          <a:srgbClr val="7FA1AC"/>
        </a:accent1>
        <a:accent2>
          <a:srgbClr val="004359"/>
        </a:accent2>
        <a:accent3>
          <a:srgbClr val="FFFFFF"/>
        </a:accent3>
        <a:accent4>
          <a:srgbClr val="000000"/>
        </a:accent4>
        <a:accent5>
          <a:srgbClr val="C0CDD2"/>
        </a:accent5>
        <a:accent6>
          <a:srgbClr val="003C50"/>
        </a:accent6>
        <a:hlink>
          <a:srgbClr val="4B4620"/>
        </a:hlink>
        <a:folHlink>
          <a:srgbClr val="B25D86"/>
        </a:folHlink>
      </a:clrScheme>
      <a:clrMap bg1="lt1" tx1="dk1" bg2="lt2" tx2="dk2" accent1="accent1" accent2="accent2" accent3="accent3" accent4="accent4" accent5="accent5" accent6="accent6" hlink="hlink" folHlink="folHlink"/>
    </a:extraClrScheme>
    <a:extraClrScheme>
      <a:clrScheme name="Custom Design 15">
        <a:dk1>
          <a:srgbClr val="000000"/>
        </a:dk1>
        <a:lt1>
          <a:srgbClr val="FFFFFF"/>
        </a:lt1>
        <a:dk2>
          <a:srgbClr val="000000"/>
        </a:dk2>
        <a:lt2>
          <a:srgbClr val="808080"/>
        </a:lt2>
        <a:accent1>
          <a:srgbClr val="7FA1AC"/>
        </a:accent1>
        <a:accent2>
          <a:srgbClr val="459CBD"/>
        </a:accent2>
        <a:accent3>
          <a:srgbClr val="FFFFFF"/>
        </a:accent3>
        <a:accent4>
          <a:srgbClr val="000000"/>
        </a:accent4>
        <a:accent5>
          <a:srgbClr val="C0CDD2"/>
        </a:accent5>
        <a:accent6>
          <a:srgbClr val="3E8DAB"/>
        </a:accent6>
        <a:hlink>
          <a:srgbClr val="A8C0D1"/>
        </a:hlink>
        <a:folHlink>
          <a:srgbClr val="C88B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pptblack</Template>
  <TotalTime>757</TotalTime>
  <Words>712</Words>
  <Application>Microsoft Office PowerPoint</Application>
  <PresentationFormat>Widescreen</PresentationFormat>
  <Paragraphs>122</Paragraphs>
  <Slides>9</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Custom Design</vt:lpstr>
      <vt:lpstr>Bridging the Macro and the Micro: Integrating Empirical Realities with Scenario Analysis</vt:lpstr>
      <vt:lpstr>Map</vt:lpstr>
      <vt:lpstr>Aim</vt:lpstr>
      <vt:lpstr>Concept</vt:lpstr>
      <vt:lpstr>Framework</vt:lpstr>
      <vt:lpstr>Approach – Scenario Analysis</vt:lpstr>
      <vt:lpstr>AHP – Analytical Hierarchy Process</vt:lpstr>
      <vt:lpstr>Conclusion</vt:lpstr>
      <vt:lpstr>Thank you for your attention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Bridging the Macro and the Micro:</dc:title>
  <dc:creator>Femi Eludoyin</dc:creator>
  <cp:lastModifiedBy>Femi Eludoyin</cp:lastModifiedBy>
  <cp:revision>64</cp:revision>
  <dcterms:created xsi:type="dcterms:W3CDTF">2013-02-19T10:13:18Z</dcterms:created>
  <dcterms:modified xsi:type="dcterms:W3CDTF">2013-02-25T20:27:39Z</dcterms:modified>
</cp:coreProperties>
</file>